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70" r:id="rId1"/>
    <p:sldMasterId id="2147483888" r:id="rId2"/>
  </p:sldMasterIdLst>
  <p:notesMasterIdLst>
    <p:notesMasterId r:id="rId35"/>
  </p:notesMasterIdLst>
  <p:handoutMasterIdLst>
    <p:handoutMasterId r:id="rId36"/>
  </p:handoutMasterIdLst>
  <p:sldIdLst>
    <p:sldId id="256" r:id="rId3"/>
    <p:sldId id="261" r:id="rId4"/>
    <p:sldId id="257" r:id="rId5"/>
    <p:sldId id="258" r:id="rId6"/>
    <p:sldId id="291" r:id="rId7"/>
    <p:sldId id="263" r:id="rId8"/>
    <p:sldId id="264" r:id="rId9"/>
    <p:sldId id="265" r:id="rId10"/>
    <p:sldId id="266" r:id="rId11"/>
    <p:sldId id="282" r:id="rId12"/>
    <p:sldId id="267" r:id="rId13"/>
    <p:sldId id="268" r:id="rId14"/>
    <p:sldId id="269" r:id="rId15"/>
    <p:sldId id="270" r:id="rId16"/>
    <p:sldId id="271" r:id="rId17"/>
    <p:sldId id="274" r:id="rId18"/>
    <p:sldId id="275" r:id="rId19"/>
    <p:sldId id="276" r:id="rId20"/>
    <p:sldId id="277" r:id="rId21"/>
    <p:sldId id="278" r:id="rId22"/>
    <p:sldId id="280" r:id="rId23"/>
    <p:sldId id="272" r:id="rId24"/>
    <p:sldId id="273" r:id="rId25"/>
    <p:sldId id="279" r:id="rId26"/>
    <p:sldId id="281" r:id="rId27"/>
    <p:sldId id="283" r:id="rId28"/>
    <p:sldId id="286" r:id="rId29"/>
    <p:sldId id="288" r:id="rId30"/>
    <p:sldId id="292" r:id="rId31"/>
    <p:sldId id="289" r:id="rId32"/>
    <p:sldId id="290" r:id="rId33"/>
    <p:sldId id="294" r:id="rId34"/>
  </p:sldIdLst>
  <p:sldSz cx="9144000" cy="6858000" type="screen4x3"/>
  <p:notesSz cx="6889750"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0"/>
  </p:normalViewPr>
  <p:slideViewPr>
    <p:cSldViewPr>
      <p:cViewPr varScale="1">
        <p:scale>
          <a:sx n="67" d="100"/>
          <a:sy n="67" d="100"/>
        </p:scale>
        <p:origin x="16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54168835041914E-2"/>
          <c:y val="0.15442598127003399"/>
          <c:w val="0.72316833217361864"/>
          <c:h val="0.60759583613751034"/>
        </c:manualLayout>
      </c:layout>
      <c:barChart>
        <c:barDir val="col"/>
        <c:grouping val="clustered"/>
        <c:varyColors val="0"/>
        <c:ser>
          <c:idx val="0"/>
          <c:order val="0"/>
          <c:tx>
            <c:strRef>
              <c:f>Foglio1!$B$1</c:f>
              <c:strCache>
                <c:ptCount val="1"/>
                <c:pt idx="0">
                  <c:v>tipologia percorso</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24-492C-829C-DC6D395420A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24-492C-829C-DC6D395420A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24-492C-829C-DC6D395420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Foglio1!$A$2:$A$4</c:f>
              <c:strCache>
                <c:ptCount val="3"/>
                <c:pt idx="0">
                  <c:v>colloqui di supporto individuale</c:v>
                </c:pt>
                <c:pt idx="1">
                  <c:v>colloqui di orientamento lavorativo</c:v>
                </c:pt>
                <c:pt idx="2">
                  <c:v>supporto alle famiglie</c:v>
                </c:pt>
              </c:strCache>
            </c:strRef>
          </c:cat>
          <c:val>
            <c:numRef>
              <c:f>Foglio1!$B$2:$B$4</c:f>
              <c:numCache>
                <c:formatCode>General</c:formatCode>
                <c:ptCount val="3"/>
                <c:pt idx="0">
                  <c:v>45</c:v>
                </c:pt>
                <c:pt idx="1">
                  <c:v>16</c:v>
                </c:pt>
                <c:pt idx="2">
                  <c:v>9</c:v>
                </c:pt>
              </c:numCache>
            </c:numRef>
          </c:val>
          <c:extLst>
            <c:ext xmlns:c16="http://schemas.microsoft.com/office/drawing/2014/chart" uri="{C3380CC4-5D6E-409C-BE32-E72D297353CC}">
              <c16:uniqueId val="{00000004-ECF3-4575-999C-1A8166BE7618}"/>
            </c:ext>
          </c:extLst>
        </c:ser>
        <c:dLbls>
          <c:showLegendKey val="0"/>
          <c:showVal val="0"/>
          <c:showCatName val="0"/>
          <c:showSerName val="0"/>
          <c:showPercent val="0"/>
          <c:showBubbleSize val="0"/>
        </c:dLbls>
        <c:gapWidth val="100"/>
        <c:axId val="135655424"/>
        <c:axId val="135633152"/>
      </c:barChart>
      <c:valAx>
        <c:axId val="135633152"/>
        <c:scaling>
          <c:orientation val="minMax"/>
        </c:scaling>
        <c:delete val="0"/>
        <c:axPos val="l"/>
        <c:majorGridlines/>
        <c:numFmt formatCode="General" sourceLinked="1"/>
        <c:majorTickMark val="out"/>
        <c:minorTickMark val="none"/>
        <c:tickLblPos val="nextTo"/>
        <c:crossAx val="135655424"/>
        <c:crosses val="autoZero"/>
        <c:crossBetween val="between"/>
      </c:valAx>
      <c:catAx>
        <c:axId val="135655424"/>
        <c:scaling>
          <c:orientation val="minMax"/>
        </c:scaling>
        <c:delete val="0"/>
        <c:axPos val="b"/>
        <c:numFmt formatCode="General" sourceLinked="0"/>
        <c:majorTickMark val="out"/>
        <c:minorTickMark val="none"/>
        <c:tickLblPos val="nextTo"/>
        <c:crossAx val="135633152"/>
        <c:crosses val="autoZero"/>
        <c:auto val="1"/>
        <c:lblAlgn val="ctr"/>
        <c:lblOffset val="100"/>
        <c:noMultiLvlLbl val="0"/>
      </c:catAx>
    </c:plotArea>
    <c:plotVisOnly val="1"/>
    <c:dispBlanksAs val="zero"/>
    <c:showDLblsOverMax val="0"/>
  </c:chart>
  <c:txPr>
    <a:bodyPr/>
    <a:lstStyle/>
    <a:p>
      <a:pPr>
        <a:defRPr sz="1800"/>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it-IT"/>
          </a:p>
        </p:txBody>
      </p:sp>
      <p:sp>
        <p:nvSpPr>
          <p:cNvPr id="3" name="Segnaposto data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C6DAC222-98F0-49C9-815A-1393DD76B96A}" type="datetimeFigureOut">
              <a:rPr lang="it-IT" smtClean="0"/>
              <a:pPr/>
              <a:t>17/11/2023</a:t>
            </a:fld>
            <a:endParaRPr lang="it-IT"/>
          </a:p>
        </p:txBody>
      </p:sp>
      <p:sp>
        <p:nvSpPr>
          <p:cNvPr id="4" name="Segnaposto piè di pagina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it-IT"/>
          </a:p>
        </p:txBody>
      </p:sp>
      <p:sp>
        <p:nvSpPr>
          <p:cNvPr id="5" name="Segnaposto numero diapositiva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1C5E3CE6-A26F-4659-A215-2277CC6C6947}" type="slidenum">
              <a:rPr lang="it-IT" smtClean="0"/>
              <a:pPr/>
              <a:t>‹N›</a:t>
            </a:fld>
            <a:endParaRPr lang="it-IT"/>
          </a:p>
        </p:txBody>
      </p:sp>
    </p:spTree>
    <p:extLst>
      <p:ext uri="{BB962C8B-B14F-4D97-AF65-F5344CB8AC3E}">
        <p14:creationId xmlns:p14="http://schemas.microsoft.com/office/powerpoint/2010/main" val="78154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48D230B5-440E-4BFB-A3B8-9B1AD8ADFC73}" type="datetimeFigureOut">
              <a:rPr lang="it-IT" smtClean="0"/>
              <a:pPr/>
              <a:t>17/11/2023</a:t>
            </a:fld>
            <a:endParaRPr lang="it-IT"/>
          </a:p>
        </p:txBody>
      </p:sp>
      <p:sp>
        <p:nvSpPr>
          <p:cNvPr id="4" name="Segnaposto immagine diapositiva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760913"/>
            <a:ext cx="5511800" cy="45100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8650"/>
            <a:ext cx="2986088" cy="50165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518650"/>
            <a:ext cx="2986088" cy="501650"/>
          </a:xfrm>
          <a:prstGeom prst="rect">
            <a:avLst/>
          </a:prstGeom>
        </p:spPr>
        <p:txBody>
          <a:bodyPr vert="horz" lIns="91440" tIns="45720" rIns="91440" bIns="45720" rtlCol="0" anchor="b"/>
          <a:lstStyle>
            <a:lvl1pPr algn="r">
              <a:defRPr sz="1200"/>
            </a:lvl1pPr>
          </a:lstStyle>
          <a:p>
            <a:fld id="{229D5E2C-4460-47E4-AF04-709165845041}" type="slidenum">
              <a:rPr lang="it-IT" smtClean="0"/>
              <a:pPr/>
              <a:t>‹N›</a:t>
            </a:fld>
            <a:endParaRPr lang="it-IT"/>
          </a:p>
        </p:txBody>
      </p:sp>
    </p:spTree>
    <p:extLst>
      <p:ext uri="{BB962C8B-B14F-4D97-AF65-F5344CB8AC3E}">
        <p14:creationId xmlns:p14="http://schemas.microsoft.com/office/powerpoint/2010/main" val="422669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9D5E2C-4460-47E4-AF04-709165845041}" type="slidenum">
              <a:rPr lang="it-IT" smtClean="0"/>
              <a:pPr/>
              <a:t>9</a:t>
            </a:fld>
            <a:endParaRPr lang="it-IT"/>
          </a:p>
        </p:txBody>
      </p:sp>
    </p:spTree>
    <p:extLst>
      <p:ext uri="{BB962C8B-B14F-4D97-AF65-F5344CB8AC3E}">
        <p14:creationId xmlns:p14="http://schemas.microsoft.com/office/powerpoint/2010/main" val="70685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9D5E2C-4460-47E4-AF04-709165845041}" type="slidenum">
              <a:rPr lang="it-IT" smtClean="0"/>
              <a:pPr/>
              <a:t>10</a:t>
            </a:fld>
            <a:endParaRPr lang="it-IT"/>
          </a:p>
        </p:txBody>
      </p:sp>
    </p:spTree>
    <p:extLst>
      <p:ext uri="{BB962C8B-B14F-4D97-AF65-F5344CB8AC3E}">
        <p14:creationId xmlns:p14="http://schemas.microsoft.com/office/powerpoint/2010/main" val="253382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6486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67488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19809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880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29213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98958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58942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43299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19475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98618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66330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1632515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413118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850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Content Placeholder 3"/>
          <p:cNvSpPr>
            <a:spLocks noGrp="1"/>
          </p:cNvSpPr>
          <p:nvPr>
            <p:ph sz="quarter" idx="13"/>
          </p:nvPr>
        </p:nvSpPr>
        <p:spPr>
          <a:xfrm>
            <a:off x="685331" y="3051013"/>
            <a:ext cx="3829520"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3" name="Content Placeholder 5"/>
          <p:cNvSpPr>
            <a:spLocks noGrp="1"/>
          </p:cNvSpPr>
          <p:nvPr>
            <p:ph sz="quarter" idx="14"/>
          </p:nvPr>
        </p:nvSpPr>
        <p:spPr>
          <a:xfrm>
            <a:off x="4629150" y="3051013"/>
            <a:ext cx="3829051"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6792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183433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868859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63303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86979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2074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1004259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76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718434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633382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723193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4056561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702769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70866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31617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Content Placeholder 3"/>
          <p:cNvSpPr>
            <a:spLocks noGrp="1"/>
          </p:cNvSpPr>
          <p:nvPr>
            <p:ph sz="quarter" idx="13"/>
          </p:nvPr>
        </p:nvSpPr>
        <p:spPr>
          <a:xfrm>
            <a:off x="685331" y="3051013"/>
            <a:ext cx="3829520"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3" name="Content Placeholder 5"/>
          <p:cNvSpPr>
            <a:spLocks noGrp="1"/>
          </p:cNvSpPr>
          <p:nvPr>
            <p:ph sz="quarter" idx="14"/>
          </p:nvPr>
        </p:nvSpPr>
        <p:spPr>
          <a:xfrm>
            <a:off x="4629150" y="3051013"/>
            <a:ext cx="3829051"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2898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64286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147290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287728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3D6F705-B2A1-4733-8EEA-D55650AE6E64}" type="datetimeFigureOut">
              <a:rPr lang="it-IT" smtClean="0"/>
              <a:pPr/>
              <a:t>17/11/2023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1135A2-E79E-41AF-A993-F3D9629CA94C}" type="slidenum">
              <a:rPr lang="it-IT" smtClean="0"/>
              <a:pPr/>
              <a:t>‹N›</a:t>
            </a:fld>
            <a:endParaRPr lang="it-IT"/>
          </a:p>
        </p:txBody>
      </p:sp>
    </p:spTree>
    <p:extLst>
      <p:ext uri="{BB962C8B-B14F-4D97-AF65-F5344CB8AC3E}">
        <p14:creationId xmlns:p14="http://schemas.microsoft.com/office/powerpoint/2010/main" val="365260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3D6F705-B2A1-4733-8EEA-D55650AE6E64}" type="datetimeFigureOut">
              <a:rPr lang="it-IT" smtClean="0"/>
              <a:pPr/>
              <a:t>17/11/2023</a:t>
            </a:fld>
            <a:endParaRPr lang="it-IT"/>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61135A2-E79E-41AF-A993-F3D9629CA94C}" type="slidenum">
              <a:rPr lang="it-IT" smtClean="0"/>
              <a:pPr/>
              <a:t>‹N›</a:t>
            </a:fld>
            <a:endParaRPr lang="it-IT"/>
          </a:p>
        </p:txBody>
      </p:sp>
    </p:spTree>
    <p:extLst>
      <p:ext uri="{BB962C8B-B14F-4D97-AF65-F5344CB8AC3E}">
        <p14:creationId xmlns:p14="http://schemas.microsoft.com/office/powerpoint/2010/main" val="70895967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3D6F705-B2A1-4733-8EEA-D55650AE6E64}" type="datetimeFigureOut">
              <a:rPr lang="it-IT" smtClean="0"/>
              <a:pPr/>
              <a:t>17/11/2023</a:t>
            </a:fld>
            <a:endParaRPr lang="it-IT"/>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61135A2-E79E-41AF-A993-F3D9629CA94C}" type="slidenum">
              <a:rPr lang="it-IT" smtClean="0"/>
              <a:pPr/>
              <a:t>‹N›</a:t>
            </a:fld>
            <a:endParaRPr lang="it-IT"/>
          </a:p>
        </p:txBody>
      </p:sp>
    </p:spTree>
    <p:extLst>
      <p:ext uri="{BB962C8B-B14F-4D97-AF65-F5344CB8AC3E}">
        <p14:creationId xmlns:p14="http://schemas.microsoft.com/office/powerpoint/2010/main" val="67431472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860032" y="1268760"/>
            <a:ext cx="38884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sz="2000" b="0" i="0" u="none" strike="noStrike" cap="none" normalizeH="0" baseline="0" dirty="0">
                <a:ln>
                  <a:noFill/>
                </a:ln>
                <a:solidFill>
                  <a:schemeClr val="tx1"/>
                </a:solidFill>
                <a:effectLst/>
                <a:latin typeface="+mj-lt"/>
                <a:ea typeface="Tw Cen MT"/>
                <a:cs typeface="Arial" pitchFamily="34" charset="0"/>
              </a:rPr>
              <a:t>La finalità del progetto è quella di offrire ai giovani proposte efficaci per favorire la ripresa di un’attività scolastica e lavorativa.</a:t>
            </a:r>
            <a:endParaRPr kumimoji="0" lang="it-IT" altLang="zh-CN" sz="2000" b="0" i="0" u="none" strike="noStrike" cap="none" normalizeH="0" baseline="0" dirty="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zh-CN" sz="2000" b="0" i="0" u="none" strike="noStrike" cap="none" normalizeH="0" baseline="0" dirty="0">
              <a:ln>
                <a:noFill/>
              </a:ln>
              <a:solidFill>
                <a:schemeClr val="tx1"/>
              </a:solidFill>
              <a:effectLst/>
              <a:latin typeface="+mj-lt"/>
              <a:ea typeface="Tw Cen M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zh-CN" sz="2000" b="0" i="0" u="none" strike="noStrike" cap="none" normalizeH="0" baseline="0" dirty="0">
                <a:ln>
                  <a:noFill/>
                </a:ln>
                <a:solidFill>
                  <a:schemeClr val="tx1"/>
                </a:solidFill>
                <a:effectLst/>
                <a:latin typeface="+mj-lt"/>
                <a:ea typeface="Tw Cen MT"/>
                <a:cs typeface="Arial" pitchFamily="34" charset="0"/>
              </a:rPr>
              <a:t>Possono avere accesso al servizio i giovani tra i 15 e i 34 anni che desiderano formarsi e orientarsi nel mondo del lavoro o anche semplicemente ricevere informazioni</a:t>
            </a:r>
            <a:r>
              <a:rPr kumimoji="0" lang="it-IT" altLang="zh-CN" sz="2000" b="0" i="0" u="none" strike="noStrike" cap="none" normalizeH="0" dirty="0">
                <a:ln>
                  <a:noFill/>
                </a:ln>
                <a:solidFill>
                  <a:schemeClr val="tx1"/>
                </a:solidFill>
                <a:effectLst/>
                <a:latin typeface="+mj-lt"/>
                <a:ea typeface="Tw Cen MT"/>
                <a:cs typeface="Arial" pitchFamily="34" charset="0"/>
              </a:rPr>
              <a:t> e supporto.</a:t>
            </a:r>
            <a:endParaRPr kumimoji="0" lang="it-IT" altLang="zh-CN" sz="2000" b="0" i="0" u="none" strike="noStrike" cap="none" normalizeH="0" baseline="0" dirty="0">
              <a:ln>
                <a:noFill/>
              </a:ln>
              <a:solidFill>
                <a:schemeClr val="tx1"/>
              </a:solidFill>
              <a:effectLst/>
              <a:latin typeface="+mj-lt"/>
              <a:cs typeface="Arial" pitchFamily="34" charset="0"/>
            </a:endParaRPr>
          </a:p>
        </p:txBody>
      </p:sp>
      <p:sp>
        <p:nvSpPr>
          <p:cNvPr id="4" name="Rettangolo 3"/>
          <p:cNvSpPr/>
          <p:nvPr/>
        </p:nvSpPr>
        <p:spPr>
          <a:xfrm>
            <a:off x="395536" y="5445224"/>
            <a:ext cx="8604448" cy="523220"/>
          </a:xfrm>
          <a:prstGeom prst="rect">
            <a:avLst/>
          </a:prstGeom>
        </p:spPr>
        <p:txBody>
          <a:bodyPr wrap="square">
            <a:spAutoFit/>
          </a:bodyPr>
          <a:lstStyle/>
          <a:p>
            <a:r>
              <a:rPr lang="it-IT" sz="1400" i="1" dirty="0"/>
              <a:t>Se vuoi costruire una barca, non radunare uomini per tagliare legna, dividere i compiti e impartire ordini, ma insegna loro la nostalgia per il mare vasto e infinito.(Antoine de </a:t>
            </a:r>
            <a:r>
              <a:rPr lang="it-IT" sz="1400" i="1" dirty="0" err="1"/>
              <a:t>Saint-Exupéry</a:t>
            </a:r>
            <a:r>
              <a:rPr lang="it-IT" sz="1400" i="1" dirty="0"/>
              <a:t>)</a:t>
            </a:r>
          </a:p>
        </p:txBody>
      </p:sp>
      <p:pic>
        <p:nvPicPr>
          <p:cNvPr id="2" name="Picture 2"/>
          <p:cNvPicPr>
            <a:picLocks noChangeAspect="1" noChangeArrowheads="1"/>
          </p:cNvPicPr>
          <p:nvPr/>
        </p:nvPicPr>
        <p:blipFill>
          <a:blip r:embed="rId2" cstate="print"/>
          <a:srcRect/>
          <a:stretch>
            <a:fillRect/>
          </a:stretch>
        </p:blipFill>
        <p:spPr bwMode="auto">
          <a:xfrm>
            <a:off x="35496" y="404664"/>
            <a:ext cx="4824536" cy="48245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283968" y="2420888"/>
            <a:ext cx="3384376" cy="3520387"/>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0" y="836712"/>
            <a:ext cx="4211960" cy="5143034"/>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t="9384"/>
          <a:stretch>
            <a:fillRect/>
          </a:stretch>
        </p:blipFill>
        <p:spPr bwMode="auto">
          <a:xfrm>
            <a:off x="4427984" y="0"/>
            <a:ext cx="2808312" cy="3045848"/>
          </a:xfrm>
          <a:prstGeom prst="rect">
            <a:avLst/>
          </a:prstGeom>
          <a:noFill/>
          <a:ln w="9525">
            <a:noFill/>
            <a:miter lim="800000"/>
            <a:headEnd/>
            <a:tailEnd/>
          </a:ln>
        </p:spPr>
      </p:pic>
      <p:pic>
        <p:nvPicPr>
          <p:cNvPr id="8" name="Picture 2" descr="Comune di San Paolo d'Argon : Progetto Ricominciamo Insieme ..."/>
          <p:cNvPicPr>
            <a:picLocks noChangeAspect="1" noChangeArrowheads="1"/>
          </p:cNvPicPr>
          <p:nvPr/>
        </p:nvPicPr>
        <p:blipFill>
          <a:blip r:embed="rId6" cstate="print"/>
          <a:srcRect/>
          <a:stretch>
            <a:fillRect/>
          </a:stretch>
        </p:blipFill>
        <p:spPr bwMode="auto">
          <a:xfrm>
            <a:off x="7689439" y="0"/>
            <a:ext cx="1454561" cy="1294636"/>
          </a:xfrm>
          <a:prstGeom prst="rect">
            <a:avLst/>
          </a:prstGeom>
          <a:noFill/>
        </p:spPr>
      </p:pic>
      <p:pic>
        <p:nvPicPr>
          <p:cNvPr id="9" name="Picture 3"/>
          <p:cNvPicPr>
            <a:picLocks noChangeAspect="1" noChangeArrowheads="1"/>
          </p:cNvPicPr>
          <p:nvPr/>
        </p:nvPicPr>
        <p:blipFill>
          <a:blip r:embed="rId7"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10" name="CasellaDiTesto 9"/>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pic>
        <p:nvPicPr>
          <p:cNvPr id="11" name="Picture 3"/>
          <p:cNvPicPr>
            <a:picLocks noChangeAspect="1" noChangeArrowheads="1"/>
          </p:cNvPicPr>
          <p:nvPr/>
        </p:nvPicPr>
        <p:blipFill>
          <a:blip r:embed="rId8" cstate="print"/>
          <a:srcRect/>
          <a:stretch>
            <a:fillRect/>
          </a:stretch>
        </p:blipFill>
        <p:spPr bwMode="auto">
          <a:xfrm>
            <a:off x="179512" y="0"/>
            <a:ext cx="2843808" cy="91334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Lo sportello psicologico</a:t>
            </a:r>
          </a:p>
        </p:txBody>
      </p:sp>
      <p:sp>
        <p:nvSpPr>
          <p:cNvPr id="3" name="Segnaposto contenuto 2"/>
          <p:cNvSpPr>
            <a:spLocks noGrp="1"/>
          </p:cNvSpPr>
          <p:nvPr>
            <p:ph sz="quarter" idx="13"/>
          </p:nvPr>
        </p:nvSpPr>
        <p:spPr/>
        <p:txBody>
          <a:bodyPr>
            <a:normAutofit/>
          </a:bodyPr>
          <a:lstStyle/>
          <a:p>
            <a:pPr marL="0" indent="0" algn="just">
              <a:buNone/>
              <a:tabLst>
                <a:tab pos="0" algn="l"/>
              </a:tabLst>
            </a:pPr>
            <a:r>
              <a:rPr lang="it-IT" altLang="zh-CN" cap="none" dirty="0">
                <a:latin typeface="+mj-lt"/>
                <a:ea typeface="Tw Cen MT"/>
                <a:cs typeface="Arial" pitchFamily="34" charset="0"/>
              </a:rPr>
              <a:t>Lo sportello psicologico si rivolge ai giovani e alle loro famiglie. È attivo dal 15 settembre 2022 e accessibile (in presenza o da remoto) su appuntamento. I NEET rappresentano una categoria a rischio di sviluppare sintomi depressivi: non essere ingaggiati in alcuna attività li priva della prospettiva progettuale oltre che di risorse socio-economiche che rischiano maggiormente di problematizzare la propria situazione.</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t>accessi</a:t>
            </a:r>
          </a:p>
        </p:txBody>
      </p:sp>
      <p:pic>
        <p:nvPicPr>
          <p:cNvPr id="4" name="Picture 3"/>
          <p:cNvPicPr>
            <a:picLocks noChangeAspect="1" noChangeArrowheads="1"/>
          </p:cNvPicPr>
          <p:nvPr/>
        </p:nvPicPr>
        <p:blipFill>
          <a:blip r:embed="rId2" cstate="print"/>
          <a:srcRect/>
          <a:stretch>
            <a:fillRect/>
          </a:stretch>
        </p:blipFill>
        <p:spPr bwMode="auto">
          <a:xfrm>
            <a:off x="1" y="1"/>
            <a:ext cx="2843808" cy="913340"/>
          </a:xfrm>
          <a:prstGeom prst="rect">
            <a:avLst/>
          </a:prstGeom>
          <a:noFill/>
          <a:ln w="9525">
            <a:noFill/>
            <a:miter lim="800000"/>
            <a:headEnd/>
            <a:tailEnd/>
          </a:ln>
        </p:spPr>
      </p:pic>
      <p:graphicFrame>
        <p:nvGraphicFramePr>
          <p:cNvPr id="5" name="Grafico 4"/>
          <p:cNvGraphicFramePr/>
          <p:nvPr>
            <p:extLst>
              <p:ext uri="{D42A27DB-BD31-4B8C-83A1-F6EECF244321}">
                <p14:modId xmlns:p14="http://schemas.microsoft.com/office/powerpoint/2010/main" val="175839331"/>
              </p:ext>
            </p:extLst>
          </p:nvPr>
        </p:nvGraphicFramePr>
        <p:xfrm>
          <a:off x="1331640" y="1988840"/>
          <a:ext cx="7272808" cy="424847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omune di San Paolo d'Argon : Progetto Ricominciamo Insieme ..."/>
          <p:cNvPicPr>
            <a:picLocks noChangeAspect="1" noChangeArrowheads="1"/>
          </p:cNvPicPr>
          <p:nvPr/>
        </p:nvPicPr>
        <p:blipFill>
          <a:blip r:embed="rId4" cstate="print"/>
          <a:srcRect/>
          <a:stretch>
            <a:fillRect/>
          </a:stretch>
        </p:blipFill>
        <p:spPr bwMode="auto">
          <a:xfrm>
            <a:off x="7689439" y="0"/>
            <a:ext cx="1454561" cy="1294636"/>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lstStyle/>
          <a:p>
            <a:r>
              <a:rPr lang="it-IT" sz="2400" dirty="0">
                <a:solidFill>
                  <a:prstClr val="black"/>
                </a:solidFill>
              </a:rPr>
              <a:t>I PERCORSI psicologici</a:t>
            </a:r>
            <a:endParaRPr lang="it-IT" dirty="0"/>
          </a:p>
        </p:txBody>
      </p:sp>
      <p:sp>
        <p:nvSpPr>
          <p:cNvPr id="3" name="Segnaposto contenuto 2"/>
          <p:cNvSpPr>
            <a:spLocks noGrp="1"/>
          </p:cNvSpPr>
          <p:nvPr>
            <p:ph sz="quarter" idx="13"/>
          </p:nvPr>
        </p:nvSpPr>
        <p:spPr>
          <a:xfrm>
            <a:off x="323528" y="1916832"/>
            <a:ext cx="8064896" cy="4464496"/>
          </a:xfrm>
        </p:spPr>
        <p:txBody>
          <a:bodyPr>
            <a:noAutofit/>
          </a:bodyPr>
          <a:lstStyle/>
          <a:p>
            <a:pPr marL="0" indent="0" algn="just">
              <a:buNone/>
            </a:pPr>
            <a:r>
              <a:rPr lang="it-IT" sz="1600" dirty="0"/>
              <a:t>1. </a:t>
            </a:r>
            <a:r>
              <a:rPr lang="it-IT" altLang="zh-CN" cap="none" dirty="0">
                <a:latin typeface="+mj-lt"/>
                <a:ea typeface="Tw Cen MT"/>
                <a:cs typeface="Arial" pitchFamily="34" charset="0"/>
              </a:rPr>
              <a:t>Giovane donna italiana di 20 anni giunge allo sportello su segnalazione del compagno della madre che e’ venuto a conoscenza del progetto tramite i social. viene accompagnata dalla madre, preoccupata per la situazione della giovane, iscritta da un anno all’  università (facoltà di design) senza aver frequentato le lezioni né sostenuto alcun esame. L. vive con la madre e la sorella  di anni 13. racconta la complessa situazione della sua famiglia allargata e di come gli ultimi due anni siano stati molto difficili per lei (ha avuto sintomi depressivi importanti legati anche alle sue incertezze sul futuro). </a:t>
            </a:r>
          </a:p>
          <a:p>
            <a:pPr marL="0" indent="0" algn="just">
              <a:buNone/>
            </a:pPr>
            <a:r>
              <a:rPr lang="it-IT" altLang="zh-CN" cap="none" dirty="0">
                <a:latin typeface="+mj-lt"/>
                <a:ea typeface="Tw Cen MT"/>
                <a:cs typeface="Arial" pitchFamily="34" charset="0"/>
              </a:rPr>
              <a:t>Inizia un percorso psicologico (tuttora in corso) per approfondire alcune tematiche tra cui la sua apparente incapacità di fare progetti a medio - lungo termine.</a:t>
            </a:r>
          </a:p>
          <a:p>
            <a:pPr>
              <a:buNone/>
            </a:pPr>
            <a:endParaRPr lang="it-IT" dirty="0"/>
          </a:p>
        </p:txBody>
      </p:sp>
      <p:pic>
        <p:nvPicPr>
          <p:cNvPr id="4" name="Picture 3"/>
          <p:cNvPicPr>
            <a:picLocks noChangeAspect="1" noChangeArrowheads="1"/>
          </p:cNvPicPr>
          <p:nvPr/>
        </p:nvPicPr>
        <p:blipFill>
          <a:blip r:embed="rId2" cstate="print"/>
          <a:srcRect/>
          <a:stretch>
            <a:fillRect/>
          </a:stretch>
        </p:blipFill>
        <p:spPr bwMode="auto">
          <a:xfrm>
            <a:off x="1" y="1"/>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lstStyle/>
          <a:p>
            <a:r>
              <a:rPr lang="it-IT" sz="2400" dirty="0">
                <a:solidFill>
                  <a:prstClr val="black"/>
                </a:solidFill>
              </a:rPr>
              <a:t>I PERCORSI psicologici</a:t>
            </a:r>
            <a:endParaRPr lang="it-IT" dirty="0"/>
          </a:p>
        </p:txBody>
      </p:sp>
      <p:sp>
        <p:nvSpPr>
          <p:cNvPr id="3" name="Segnaposto contenuto 2"/>
          <p:cNvSpPr>
            <a:spLocks noGrp="1"/>
          </p:cNvSpPr>
          <p:nvPr>
            <p:ph sz="quarter" idx="13"/>
          </p:nvPr>
        </p:nvSpPr>
        <p:spPr>
          <a:xfrm>
            <a:off x="395536" y="2060848"/>
            <a:ext cx="7992888" cy="3888432"/>
          </a:xfrm>
        </p:spPr>
        <p:txBody>
          <a:bodyPr>
            <a:noAutofit/>
          </a:bodyPr>
          <a:lstStyle/>
          <a:p>
            <a:pPr marL="0" indent="0" algn="just">
              <a:buNone/>
            </a:pPr>
            <a:r>
              <a:rPr lang="it-IT" sz="1600" dirty="0"/>
              <a:t>2. </a:t>
            </a:r>
            <a:r>
              <a:rPr lang="it-IT" altLang="zh-CN" cap="none" dirty="0">
                <a:latin typeface="+mj-lt"/>
                <a:ea typeface="Tw Cen MT"/>
                <a:cs typeface="Arial" pitchFamily="34" charset="0"/>
              </a:rPr>
              <a:t>Donna di  25 anni, Ha un diploma di maturità.  Si presenta raccontando di aver bisogno di un supporto per la gestione di una forte ansia e insicurezza che le impedisce di cercare lavoro. Racconta della sua situazione familiare, poco affettiva e </a:t>
            </a:r>
            <a:r>
              <a:rPr lang="it-IT" altLang="zh-CN" cap="none" dirty="0" err="1">
                <a:latin typeface="+mj-lt"/>
                <a:ea typeface="Tw Cen MT"/>
                <a:cs typeface="Arial" pitchFamily="34" charset="0"/>
              </a:rPr>
              <a:t>supportiva</a:t>
            </a:r>
            <a:r>
              <a:rPr lang="it-IT" altLang="zh-CN" cap="none" dirty="0">
                <a:latin typeface="+mj-lt"/>
                <a:ea typeface="Tw Cen MT"/>
                <a:cs typeface="Arial" pitchFamily="34" charset="0"/>
              </a:rPr>
              <a:t> e della sua difficoltà nel relazionarsi con gli altri, in particolare con le figure percepite come autoritarie (potenziali datori di lavoro). Si lavora sulla gestione dell’ansia e sul rinforzo della sua autostima. Al termine del percorso la donna  ha trovato un’occupazione come educatrice d’infanzia che la soddisfa e la aiuta a percepirsi come maggiormente capace  e sicura, oltre ad essere in linea con le sue inclinazioni e aspirazioni.</a:t>
            </a:r>
          </a:p>
        </p:txBody>
      </p:sp>
      <p:pic>
        <p:nvPicPr>
          <p:cNvPr id="4" name="Picture 3"/>
          <p:cNvPicPr>
            <a:picLocks noChangeAspect="1" noChangeArrowheads="1"/>
          </p:cNvPicPr>
          <p:nvPr/>
        </p:nvPicPr>
        <p:blipFill>
          <a:blip r:embed="rId2" cstate="print"/>
          <a:srcRect/>
          <a:stretch>
            <a:fillRect/>
          </a:stretch>
        </p:blipFill>
        <p:spPr bwMode="auto">
          <a:xfrm>
            <a:off x="1" y="1"/>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95536" y="2060848"/>
            <a:ext cx="7992888" cy="3888432"/>
          </a:xfrm>
        </p:spPr>
        <p:txBody>
          <a:bodyPr>
            <a:noAutofit/>
          </a:bodyPr>
          <a:lstStyle/>
          <a:p>
            <a:pPr algn="just">
              <a:buNone/>
            </a:pPr>
            <a:r>
              <a:rPr lang="it-IT" sz="1600" dirty="0"/>
              <a:t>3. </a:t>
            </a:r>
            <a:r>
              <a:rPr lang="it-IT" altLang="zh-CN" cap="none" dirty="0">
                <a:latin typeface="+mj-lt"/>
                <a:ea typeface="Tw Cen MT"/>
                <a:cs typeface="Arial" pitchFamily="34" charset="0"/>
              </a:rPr>
              <a:t>Donna di 21 anni, frequenta il secondo anno di Fashion Design al Politecnico di Milano. È fuori corso e non riesce a sostenere gli esami anche perché sta attraversando una forte crisi legata al suo futuro personale e professionale. Si rivolge allo sportello chiedendo un generico sostegno psicologico. Il percorso svolto si concentra in primis sulla difficoltà a percepirsi come capace di decidere riguardo al proprio futuro e sul conseguente oscillamento del tono dell’umore che si ripercuote poi sulle altre sfere della sua vita (relazionale, psichica, familiare). il percorso sta ad oggi proseguendo con successo. Si presenta agli appuntamenti con cadenza settimanale, dimostrando la sua motivazione al cambiamento.</a:t>
            </a:r>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23528" y="1844824"/>
            <a:ext cx="8136904" cy="4248472"/>
          </a:xfrm>
        </p:spPr>
        <p:txBody>
          <a:bodyPr>
            <a:noAutofit/>
          </a:bodyPr>
          <a:lstStyle/>
          <a:p>
            <a:pPr algn="just">
              <a:buNone/>
            </a:pPr>
            <a:r>
              <a:rPr lang="it-IT" sz="1600" dirty="0"/>
              <a:t>4. </a:t>
            </a:r>
            <a:r>
              <a:rPr lang="it-IT" altLang="zh-CN" cap="none" dirty="0">
                <a:latin typeface="+mj-lt"/>
                <a:ea typeface="Tw Cen MT"/>
                <a:cs typeface="Arial" pitchFamily="34" charset="0"/>
              </a:rPr>
              <a:t>Donna di 30 anni, con titolo di licenza media, originaria della Serbia e residente a Milano. Ha tre figli minori, Il nucleo è in carico ai servizi sociali che stanno aiutando la donna a trovare un alloggio (attualmente sono ospiti da alcuni parenti). chiede aiuto per essere supportata psicologicamente in questo momento molto faticoso. Al termine del primo incontro le viene proposto il servizio di orientamento lavorativo, a cui tuttavia preferisce non accedere momentaneamente. Acconsente a proseguire il percorso di supporto psicologico che ha come obiettivo quello di motivarla a impegnarsi nella ricerca di un’occupazione che le consenta di provvedere a sé e ai suoi figli. Al momento infatti fatica anche ad uscire di casa ed è fortemente scoraggiata riguardo al suo futuro al punto da avere difficoltà anche ad occuparsi adeguatamente dei suoi figli.</a:t>
            </a:r>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129552" y="5849888"/>
            <a:ext cx="2014448" cy="1008112"/>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95536" y="2060848"/>
            <a:ext cx="7992888" cy="3888432"/>
          </a:xfrm>
        </p:spPr>
        <p:txBody>
          <a:bodyPr>
            <a:noAutofit/>
          </a:bodyPr>
          <a:lstStyle/>
          <a:p>
            <a:pPr algn="just">
              <a:buNone/>
            </a:pPr>
            <a:r>
              <a:rPr lang="it-IT" sz="1600" dirty="0"/>
              <a:t>5. </a:t>
            </a:r>
            <a:r>
              <a:rPr lang="it-IT" cap="none" dirty="0">
                <a:latin typeface="+mj-lt"/>
                <a:cs typeface="Arial" pitchFamily="34" charset="0"/>
              </a:rPr>
              <a:t>D</a:t>
            </a:r>
            <a:r>
              <a:rPr lang="it-IT" altLang="zh-CN" cap="none" dirty="0">
                <a:latin typeface="+mj-lt"/>
                <a:ea typeface="Tw Cen MT"/>
                <a:cs typeface="Arial" pitchFamily="34" charset="0"/>
              </a:rPr>
              <a:t>onna italiana di 25 anni. Diplomata, vive con la famiglia d’origine. Lavorava come babysitter ma, a causa di un’aggressione sessuale per la quale si è rivolta a telefono donna, riferisce di sentirsi sicura solamente in casa e di avere difficoltà nelle situazioni in cui si trova in compagnia di altre persone. Ha dunque lasciato il lavoro e fatica persino ad uscire di casa. Grazie al supporto ricevuto e alla rielaborazione del trauma subito la donna ha riacquisito maggiore sicurezza ed è ora in cerca di un lavoro che sia maggiormente in linea con le sue aspirazioni e aspettative.  </a:t>
            </a:r>
          </a:p>
          <a:p>
            <a:pPr algn="just">
              <a:buNone/>
            </a:pPr>
            <a:br>
              <a:rPr lang="it-IT" sz="1600" dirty="0"/>
            </a:b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467544" y="1772816"/>
            <a:ext cx="7992888" cy="3888432"/>
          </a:xfrm>
        </p:spPr>
        <p:txBody>
          <a:bodyPr>
            <a:noAutofit/>
          </a:bodyPr>
          <a:lstStyle/>
          <a:p>
            <a:pPr marL="342900" indent="-342900" algn="just">
              <a:buFont typeface="+mj-lt"/>
              <a:buAutoNum type="arabicPeriod" startAt="6"/>
            </a:pPr>
            <a:r>
              <a:rPr lang="it-IT" altLang="zh-CN" sz="1600" cap="none" dirty="0">
                <a:latin typeface="+mj-lt"/>
                <a:ea typeface="Tw Cen MT"/>
                <a:cs typeface="Arial" pitchFamily="34" charset="0"/>
              </a:rPr>
              <a:t>Donna di 25 anni si presenta allo sportello con la richiesta di intraprendere un percorso di supporto psicologico al fine di regolare il suo umore e gestire meglio le sue emozioni. Dai colloqui emergono episodi depressivi durante l’adolescenza, iniziati a seguito della morte della nonna materna, figura per lei molto significativa. Il suo contesto famigliare è composto da una madre a cui è stato diagnosticato il morbo di </a:t>
            </a:r>
            <a:r>
              <a:rPr lang="it-IT" altLang="zh-CN" sz="1600" cap="none" dirty="0" err="1">
                <a:latin typeface="+mj-lt"/>
                <a:ea typeface="Tw Cen MT"/>
                <a:cs typeface="Arial" pitchFamily="34" charset="0"/>
              </a:rPr>
              <a:t>Chron</a:t>
            </a:r>
            <a:r>
              <a:rPr lang="it-IT" altLang="zh-CN" sz="1600" cap="none" dirty="0">
                <a:latin typeface="+mj-lt"/>
                <a:ea typeface="Tw Cen MT"/>
                <a:cs typeface="Arial" pitchFamily="34" charset="0"/>
              </a:rPr>
              <a:t> 10 anni fa e da un padre assente fin dalla sua nascita con un problema di abuso di sostanze. Durante il periodo scolastico la donna è stata vittima di bullismo, episodi che ancora adesso racconta con difficoltà e tristezza. durante il percorso si è lavorato sull’individuazione di strategie utili per sostenere la donna durante GLI episodi di calo dell’umore e di rabbia disfunzionale. Parallelamente al percorso di supporto psicologico la donna è stata seguita anche dallo sportello di orientamento al lavoro, che le ha permesso di iniziare un corso di informatica al fine di arricchire le sue competenze e migliorare le sue possibilità di trovare un lavoro. </a:t>
            </a:r>
          </a:p>
          <a:p>
            <a:endParaRPr lang="it-IT" sz="1600" dirty="0"/>
          </a:p>
          <a:p>
            <a:pPr algn="just">
              <a:buNone/>
            </a:pPr>
            <a:br>
              <a:rPr lang="it-IT" sz="1600" dirty="0"/>
            </a:b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236296" y="5903306"/>
            <a:ext cx="1907704" cy="954693"/>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23528" y="1772816"/>
            <a:ext cx="7992888" cy="3888432"/>
          </a:xfrm>
        </p:spPr>
        <p:txBody>
          <a:bodyPr>
            <a:noAutofit/>
          </a:bodyPr>
          <a:lstStyle/>
          <a:p>
            <a:pPr marL="342900" indent="-342900" algn="just">
              <a:buFont typeface="+mj-lt"/>
              <a:buAutoNum type="arabicPeriod" startAt="7"/>
            </a:pPr>
            <a:r>
              <a:rPr lang="it-IT" altLang="zh-CN" cap="none" dirty="0">
                <a:latin typeface="+mj-lt"/>
                <a:ea typeface="Tw Cen MT"/>
                <a:cs typeface="Arial" pitchFamily="34" charset="0"/>
              </a:rPr>
              <a:t>Donna di 25 anni, italiana e madre di un bambino di due anni, si presenta allo sportello per una situazione personale e familiare complessa. Vive attualmente con il figlio ed i genitori, entrambi disabili, in un’abitazione popolare dagli spazi ridotti. La signora, con titolo di licenza media, non ha attualmente un’occupazione e fatica ad individuarne una, poiché non ha un supporto adeguato che le consenta di lasciare il figlio per più di poche ore al giorno. Il padre del bambino non è una figura genitoriale presente e non fornisce alcun supporto economico. L’uomo sembra chiedere di avere contatti con il figlio unicamente per poter vedere la signora. La donna si mostra motivata a trovare un lavoro compatibile con le sue necessità logistiche e finanziarie. Viene inviata anche allo sportello di orientamento lavorativo. Il percorso di orientamento prosegue così come quello psicologico.</a:t>
            </a:r>
          </a:p>
          <a:p>
            <a:pPr algn="just"/>
            <a:endParaRPr lang="it-IT" sz="1400" dirty="0"/>
          </a:p>
          <a:p>
            <a:endParaRPr lang="it-IT" sz="1600" dirty="0"/>
          </a:p>
          <a:p>
            <a:pPr algn="just">
              <a:buNone/>
            </a:pPr>
            <a:br>
              <a:rPr lang="it-IT" sz="1600" dirty="0"/>
            </a:b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Obiettivi del progetto</a:t>
            </a:r>
          </a:p>
        </p:txBody>
      </p:sp>
      <p:sp>
        <p:nvSpPr>
          <p:cNvPr id="3" name="Segnaposto contenuto 2"/>
          <p:cNvSpPr>
            <a:spLocks noGrp="1"/>
          </p:cNvSpPr>
          <p:nvPr>
            <p:ph sz="quarter" idx="13"/>
          </p:nvPr>
        </p:nvSpPr>
        <p:spPr/>
        <p:txBody>
          <a:bodyPr>
            <a:normAutofit/>
          </a:bodyPr>
          <a:lstStyle/>
          <a:p>
            <a:pPr marL="265113" indent="-265113" algn="just">
              <a:buFont typeface="Wingdings" pitchFamily="2" charset="2"/>
              <a:buChar char="ü"/>
            </a:pPr>
            <a:r>
              <a:rPr lang="it-IT" dirty="0"/>
              <a:t>garantire assistenza AI GIOVANI NEET </a:t>
            </a:r>
            <a:r>
              <a:rPr lang="en-US" dirty="0"/>
              <a:t>(Not in Education, Employment or Training)</a:t>
            </a:r>
            <a:r>
              <a:rPr lang="it-IT" dirty="0"/>
              <a:t>;</a:t>
            </a:r>
          </a:p>
          <a:p>
            <a:pPr marL="0" indent="0" algn="just">
              <a:buFont typeface="Wingdings" pitchFamily="2" charset="2"/>
              <a:buChar char="ü"/>
            </a:pPr>
            <a:r>
              <a:rPr lang="it-IT" dirty="0"/>
              <a:t>sostenere le famiglie DEI NEET;</a:t>
            </a:r>
          </a:p>
          <a:p>
            <a:pPr marL="265113" indent="-265113" algn="just">
              <a:buFont typeface="Wingdings" pitchFamily="2" charset="2"/>
              <a:buChar char="ü"/>
            </a:pPr>
            <a:r>
              <a:rPr lang="it-IT" dirty="0"/>
              <a:t>PREVENIRE IL FENOMENO;</a:t>
            </a:r>
          </a:p>
          <a:p>
            <a:pPr marL="265113" indent="-265113" algn="just">
              <a:buFont typeface="Wingdings" pitchFamily="2" charset="2"/>
              <a:buChar char="ü"/>
            </a:pPr>
            <a:r>
              <a:rPr lang="it-IT" dirty="0"/>
              <a:t>SENSIBILIZZARE LA CITTADINANZA SUL TEMA;</a:t>
            </a:r>
          </a:p>
          <a:p>
            <a:pPr marL="265113" indent="-265113" algn="just">
              <a:buFont typeface="Wingdings" pitchFamily="2" charset="2"/>
              <a:buChar char="ü"/>
            </a:pPr>
            <a:r>
              <a:rPr lang="it-IT" dirty="0"/>
              <a:t>Realizzare una ricerca </a:t>
            </a:r>
            <a:r>
              <a:rPr lang="it-IT" dirty="0" err="1"/>
              <a:t>sociostatistica</a:t>
            </a:r>
            <a:r>
              <a:rPr lang="it-IT" dirty="0"/>
              <a:t> sul </a:t>
            </a:r>
            <a:r>
              <a:rPr lang="it-IT" dirty="0" err="1"/>
              <a:t>fenomenO</a:t>
            </a:r>
            <a:r>
              <a:rPr lang="it-IT" dirty="0"/>
              <a:t>.</a:t>
            </a:r>
          </a:p>
          <a:p>
            <a:pPr marL="361950" indent="-361950" algn="just">
              <a:buFont typeface="Wingdings" pitchFamily="2" charset="2"/>
              <a:buChar char="ü"/>
              <a:tabLst>
                <a:tab pos="361950" algn="l"/>
              </a:tabLst>
            </a:pPr>
            <a:endParaRPr lang="it-IT" sz="28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26626"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2662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95536" y="2060848"/>
            <a:ext cx="7992888" cy="3888432"/>
          </a:xfrm>
        </p:spPr>
        <p:txBody>
          <a:bodyPr>
            <a:noAutofit/>
          </a:bodyPr>
          <a:lstStyle/>
          <a:p>
            <a:pPr marL="342900" lvl="0" indent="-342900" algn="just">
              <a:buFont typeface="+mj-lt"/>
              <a:buAutoNum type="arabicPeriod" startAt="8"/>
            </a:pPr>
            <a:r>
              <a:rPr lang="it-IT" altLang="zh-CN" cap="none" dirty="0">
                <a:latin typeface="+mj-lt"/>
                <a:ea typeface="Tw Cen MT"/>
                <a:cs typeface="Arial" pitchFamily="34" charset="0"/>
              </a:rPr>
              <a:t>Donna di 26 anni. Al momento della presa in carico sta cercando di conseguire il diploma superiore, avendo perso degli anni di scuola a causa di problematiche familiari e relazionali che l’hanno portata a numerose bocciature. Al momento è disoccupata, dopo essersi licenziata in seguito ad un breve periodo lavorativo estivo. La donna ha eseguito un percorso di supporto psicologico incentrato su un vissuto di sofferenza provocato da una storia di abusi e dalla frustrazione causata dagli insuccessi scolastici e lavorativi. </a:t>
            </a:r>
          </a:p>
          <a:p>
            <a:pPr algn="just"/>
            <a:endParaRPr lang="it-IT" sz="1400" dirty="0"/>
          </a:p>
          <a:p>
            <a:pPr algn="just"/>
            <a:endParaRPr lang="it-IT" sz="1400" dirty="0"/>
          </a:p>
          <a:p>
            <a:endParaRPr lang="it-IT" sz="1600" dirty="0"/>
          </a:p>
          <a:p>
            <a:pPr algn="just">
              <a:buNone/>
            </a:pPr>
            <a:br>
              <a:rPr lang="it-IT" sz="1600" dirty="0"/>
            </a:b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psicologici</a:t>
            </a:r>
          </a:p>
        </p:txBody>
      </p:sp>
      <p:sp>
        <p:nvSpPr>
          <p:cNvPr id="3" name="Segnaposto contenuto 2"/>
          <p:cNvSpPr>
            <a:spLocks noGrp="1"/>
          </p:cNvSpPr>
          <p:nvPr>
            <p:ph sz="quarter" idx="13"/>
          </p:nvPr>
        </p:nvSpPr>
        <p:spPr>
          <a:xfrm>
            <a:off x="395536" y="1844824"/>
            <a:ext cx="7992888" cy="3888432"/>
          </a:xfrm>
        </p:spPr>
        <p:txBody>
          <a:bodyPr>
            <a:noAutofit/>
          </a:bodyPr>
          <a:lstStyle/>
          <a:p>
            <a:pPr marL="342900" lvl="0" indent="-342900" algn="just">
              <a:buFont typeface="+mj-lt"/>
              <a:buAutoNum type="arabicPeriod" startAt="9"/>
            </a:pPr>
            <a:r>
              <a:rPr lang="it-IT" altLang="zh-CN" sz="1400" cap="none" dirty="0">
                <a:latin typeface="+mj-lt"/>
                <a:ea typeface="Tw Cen MT"/>
                <a:cs typeface="Arial" pitchFamily="34" charset="0"/>
              </a:rPr>
              <a:t>D. è un ragazzo di 16 anni accolto presso la casa rifugio “l’Ancora”, timido e introverso, ma molto disponibile a raccontarsi: nato nel 2006 da genitori albanesi, Attualmente divorziati. Davide è arrivato in Italia per la prima volta nel 2005. La mamma subiva violenze fisiche e psicologiche gravi da parte del marito. Per questo motivo nel 2010 è tornata in Albania con il figlio. Negli ultimi 4 anni D. ha scoperto di soffrire di leucemia e, contrariamente al parere di tutta la sua famiglia, sua madre ha preso la decisione di tornare in Italia dall’ex marito, per far sì che D. potesse avere accesso alle migliori cure mediche. È quindi ritornata in Italia nel settembre 2021. Al ritorno dal marito le violenze sono ricominciate e questa volta si sono rivolte anche a  D. costringendo lui e la madre ad allontanarsi da casa. Attualmente il ragazzo non frequenta la scuola e non ha la possibilità di avere accesso alle cure mediche dal momento che il padre nega il consenso al rilascio dei documenti (è attualmente in corso un processo che dovrebbe portare allo sblocco della situazione). Non ha hobby Né attività che lo stimolino in alcun modo.</a:t>
            </a:r>
            <a:endParaRPr lang="it-IT" altLang="zh-CN" cap="none" dirty="0">
              <a:latin typeface="+mj-lt"/>
              <a:ea typeface="Tw Cen MT"/>
              <a:cs typeface="Arial" pitchFamily="34" charset="0"/>
            </a:endParaRPr>
          </a:p>
          <a:p>
            <a:endParaRPr lang="it-IT" sz="1600" dirty="0"/>
          </a:p>
          <a:p>
            <a:pPr algn="just">
              <a:buNone/>
            </a:pPr>
            <a:br>
              <a:rPr lang="it-IT" sz="1600" dirty="0"/>
            </a:b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7048893" y="58856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di orientamento lavorativo</a:t>
            </a:r>
          </a:p>
        </p:txBody>
      </p:sp>
      <p:sp>
        <p:nvSpPr>
          <p:cNvPr id="3" name="Segnaposto contenuto 2"/>
          <p:cNvSpPr>
            <a:spLocks noGrp="1"/>
          </p:cNvSpPr>
          <p:nvPr>
            <p:ph sz="quarter" idx="13"/>
          </p:nvPr>
        </p:nvSpPr>
        <p:spPr>
          <a:xfrm>
            <a:off x="395536" y="2060848"/>
            <a:ext cx="7992888" cy="3888432"/>
          </a:xfrm>
        </p:spPr>
        <p:txBody>
          <a:bodyPr>
            <a:noAutofit/>
          </a:bodyPr>
          <a:lstStyle/>
          <a:p>
            <a:pPr algn="just">
              <a:buNone/>
            </a:pPr>
            <a:r>
              <a:rPr lang="it-IT" sz="1600" dirty="0"/>
              <a:t>1. </a:t>
            </a:r>
            <a:r>
              <a:rPr lang="it-IT" altLang="zh-CN" cap="none" dirty="0">
                <a:latin typeface="+mj-lt"/>
                <a:ea typeface="Tw Cen MT"/>
                <a:cs typeface="Arial" pitchFamily="34" charset="0"/>
              </a:rPr>
              <a:t>Donna ucraina di 34 anni, frequenta il corso magistrale in Scienze pedagogiche, che ha deciso di interrompere a causa dello scarso rendimento. chiede di poter ricevere aiuto per la ricerca di un lavoro. durante i colloqui di orientamento sono emerse diverse criticità in primis la scarsa capacità di valorizzare le competenze acquisite e di affrontare efficacemente un colloquio di lavoro.</a:t>
            </a:r>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di orientamento lavorativo</a:t>
            </a:r>
          </a:p>
        </p:txBody>
      </p:sp>
      <p:sp>
        <p:nvSpPr>
          <p:cNvPr id="3" name="Segnaposto contenuto 2"/>
          <p:cNvSpPr>
            <a:spLocks noGrp="1"/>
          </p:cNvSpPr>
          <p:nvPr>
            <p:ph sz="quarter" idx="13"/>
          </p:nvPr>
        </p:nvSpPr>
        <p:spPr>
          <a:xfrm>
            <a:off x="395536" y="2060848"/>
            <a:ext cx="7992888" cy="3888432"/>
          </a:xfrm>
        </p:spPr>
        <p:txBody>
          <a:bodyPr>
            <a:noAutofit/>
          </a:bodyPr>
          <a:lstStyle/>
          <a:p>
            <a:pPr marL="342900" indent="-342900" algn="just">
              <a:buFont typeface="+mj-lt"/>
              <a:buAutoNum type="arabicPeriod" startAt="2"/>
            </a:pPr>
            <a:r>
              <a:rPr lang="it-IT" altLang="zh-CN" cap="none" dirty="0">
                <a:latin typeface="+mj-lt"/>
                <a:ea typeface="Tw Cen MT"/>
                <a:cs typeface="Arial" pitchFamily="34" charset="0"/>
              </a:rPr>
              <a:t>Donna di origini nigeriane di 26 anni. Per il momento ha svolto solo il primo incontro con la creazione e compilazione del cv. La consulenza lavorativa è ancora in corso. L’obiettivo è quello di motivarla a cercare un lavoro che la soddisfi nonostante la scarsa consapevolezza delle sue capacità e di suoi talenti.</a:t>
            </a:r>
          </a:p>
          <a:p>
            <a:pPr>
              <a:buNone/>
            </a:pP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 PERCORSI di orientamento lavorativo</a:t>
            </a:r>
          </a:p>
        </p:txBody>
      </p:sp>
      <p:sp>
        <p:nvSpPr>
          <p:cNvPr id="3" name="Segnaposto contenuto 2"/>
          <p:cNvSpPr>
            <a:spLocks noGrp="1"/>
          </p:cNvSpPr>
          <p:nvPr>
            <p:ph sz="quarter" idx="13"/>
          </p:nvPr>
        </p:nvSpPr>
        <p:spPr>
          <a:xfrm>
            <a:off x="395536" y="2060848"/>
            <a:ext cx="7992888" cy="3888432"/>
          </a:xfrm>
        </p:spPr>
        <p:txBody>
          <a:bodyPr>
            <a:noAutofit/>
          </a:bodyPr>
          <a:lstStyle/>
          <a:p>
            <a:pPr marL="342900" lvl="0" indent="-342900" algn="just">
              <a:buFont typeface="+mj-lt"/>
              <a:buAutoNum type="arabicPeriod" startAt="2"/>
            </a:pPr>
            <a:r>
              <a:rPr lang="it-IT" altLang="zh-CN" cap="none" dirty="0">
                <a:latin typeface="+mj-lt"/>
                <a:ea typeface="Tw Cen MT"/>
                <a:cs typeface="Arial" pitchFamily="34" charset="0"/>
              </a:rPr>
              <a:t>Donna di 31 anni, si rivolge al centro a causa delle violenze subite sin dall’infanzia. La storia di vita della donna l’ha portata a non entrare mai nel mondo del lavoro, al momento della presa in carico è disoccupata e possiede la licenza media. Percepisce il reddito di cittadinanza. Ha usufruito del servizio di orientamento lavorativo che le ha permesso di scoprire i suoi talenti e le sue inclinazioni e di sviluppare alcune competenze di base per effettuare una ricerca del lavoro efficace.</a:t>
            </a:r>
          </a:p>
          <a:p>
            <a:pPr>
              <a:buNone/>
            </a:pPr>
            <a:endParaRPr lang="it-IT" sz="1600" dirty="0"/>
          </a:p>
          <a:p>
            <a:pPr>
              <a:buNone/>
            </a:pPr>
            <a:endParaRPr lang="it-IT" sz="1600" dirty="0"/>
          </a:p>
          <a:p>
            <a:pPr marL="0" indent="0" algn="just">
              <a:buNone/>
            </a:pP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Le famiglie supportate</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sp>
        <p:nvSpPr>
          <p:cNvPr id="5" name="Segnaposto contenuto 4"/>
          <p:cNvSpPr>
            <a:spLocks noGrp="1"/>
          </p:cNvSpPr>
          <p:nvPr>
            <p:ph sz="quarter" idx="13"/>
          </p:nvPr>
        </p:nvSpPr>
        <p:spPr>
          <a:xfrm>
            <a:off x="683568" y="1844824"/>
            <a:ext cx="7920880" cy="3672408"/>
          </a:xfrm>
        </p:spPr>
        <p:txBody>
          <a:bodyPr>
            <a:noAutofit/>
          </a:bodyPr>
          <a:lstStyle/>
          <a:p>
            <a:pPr marL="0" indent="0" algn="just">
              <a:buNone/>
            </a:pPr>
            <a:r>
              <a:rPr lang="it-IT" sz="1300" dirty="0"/>
              <a:t>1. </a:t>
            </a:r>
            <a:r>
              <a:rPr lang="it-IT" altLang="zh-CN" sz="1600" cap="none" dirty="0">
                <a:latin typeface="+mj-lt"/>
                <a:ea typeface="Tw Cen MT"/>
                <a:cs typeface="Arial" pitchFamily="34" charset="0"/>
              </a:rPr>
              <a:t>Donna italiana di 44 anni si è rivolta allo sportello in quanto è estremamente preoccupata per la frequentazione che sua figlia, 17enne, intrattiene con un ragazzo di 18 anni dal marzo 2022. Questo ragazzo è particolarmente violento con la ragazza a livello psicologico e prima dell'estate l'ha indotta a lasciare lo stage e la scuola che frequentava e da allora passano le loro giornate chiusi in casa. Il ragazzo la controlla sia nei suoi rapporti sociali che sulle sue abitudini alimentari e quotidiane. I genitori inizialmente lo hanno accolto in casa loro vedendo che la figlia era contenta di questo rapporto, ma con il passare del tempo, hanno notato un notevole cambiamento nei loro confronti da parte della figlia, inducendoli a controllare il telefono della ragazza. Tra i messaggi che la giovane coppia si scambia ci sono vere e proprie minacce da parte del ragazzo di allontanarla dalla famiglia oltre che dagli amici e dalla scuola. D'altro canto la ragazza non si rende conto di quello che sta accadendo e percepisce i genitori come “nemici”. Per il momento siamo riuscite ad avere un unico incontro con la ragazza, che è molto difficile da agganciare. </a:t>
            </a:r>
          </a:p>
          <a:p>
            <a:pPr algn="just"/>
            <a:endParaRPr lang="it-IT" sz="1400" dirty="0"/>
          </a:p>
        </p:txBody>
      </p:sp>
      <p:pic>
        <p:nvPicPr>
          <p:cNvPr id="6"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Le famiglie supportate</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sp>
        <p:nvSpPr>
          <p:cNvPr id="5" name="Segnaposto contenuto 4"/>
          <p:cNvSpPr>
            <a:spLocks noGrp="1"/>
          </p:cNvSpPr>
          <p:nvPr>
            <p:ph sz="quarter" idx="13"/>
          </p:nvPr>
        </p:nvSpPr>
        <p:spPr>
          <a:xfrm>
            <a:off x="683568" y="1844824"/>
            <a:ext cx="7920880" cy="3672408"/>
          </a:xfrm>
        </p:spPr>
        <p:txBody>
          <a:bodyPr>
            <a:noAutofit/>
          </a:bodyPr>
          <a:lstStyle/>
          <a:p>
            <a:pPr algn="just"/>
            <a:r>
              <a:rPr lang="it-IT" sz="1300" dirty="0"/>
              <a:t>2.  </a:t>
            </a:r>
            <a:r>
              <a:rPr lang="it-IT" altLang="zh-CN" sz="1800" cap="none" dirty="0">
                <a:latin typeface="+mj-lt"/>
                <a:ea typeface="Tw Cen MT"/>
                <a:cs typeface="Arial" pitchFamily="34" charset="0"/>
              </a:rPr>
              <a:t>Contatta lo sportello la madre di s., Un ragazzo di 23 anni che ha frequentato le scuole in Liguria dove abitava con la sua famiglia adottiva. Nel 2020 a seguito della separazione dei suoi genitori si è trasferito a Milano, con il coincidente </a:t>
            </a:r>
            <a:r>
              <a:rPr lang="it-IT" altLang="zh-CN" sz="1800" cap="none" dirty="0" err="1">
                <a:latin typeface="+mj-lt"/>
                <a:ea typeface="Tw Cen MT"/>
                <a:cs typeface="Arial" pitchFamily="34" charset="0"/>
              </a:rPr>
              <a:t>lockdown</a:t>
            </a:r>
            <a:r>
              <a:rPr lang="it-IT" altLang="zh-CN" sz="1800" cap="none" dirty="0">
                <a:latin typeface="+mj-lt"/>
                <a:ea typeface="Tw Cen MT"/>
                <a:cs typeface="Arial" pitchFamily="34" charset="0"/>
              </a:rPr>
              <a:t> e il nuovo ambiente dove non possedeva una rete  sociale il ragazzo si è ritrovato in una situazione di stallo, senza alcuna motivazione a cercare un lavoro o perfezionare la propria formazione. Il supporto offerto alla madre l’ha aiutata a gestire meglio l’elevata conflittualità che si era creata tra lei e il figlio e ha consentito anche di agganciare quest’ultimo che attualmente ha deciso di iscriversi nuovamente all’università per completare gli studi.</a:t>
            </a:r>
          </a:p>
          <a:p>
            <a:pPr marL="0" indent="0" algn="just">
              <a:buNone/>
            </a:pPr>
            <a:endParaRPr lang="it-IT" sz="1300" dirty="0"/>
          </a:p>
          <a:p>
            <a:pPr algn="just"/>
            <a:endParaRPr lang="it-IT" sz="1400" dirty="0"/>
          </a:p>
        </p:txBody>
      </p:sp>
      <p:pic>
        <p:nvPicPr>
          <p:cNvPr id="6"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normAutofit/>
          </a:bodyPr>
          <a:lstStyle/>
          <a:p>
            <a:pPr algn="ctr"/>
            <a:r>
              <a:rPr lang="it-IT" sz="2400" dirty="0"/>
              <a:t>INTERVENTI NELLE SCUOLE</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6"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
        <p:nvSpPr>
          <p:cNvPr id="9" name="Segnaposto contenuto 8"/>
          <p:cNvSpPr>
            <a:spLocks noGrp="1"/>
          </p:cNvSpPr>
          <p:nvPr>
            <p:ph sz="quarter" idx="13"/>
          </p:nvPr>
        </p:nvSpPr>
        <p:spPr>
          <a:xfrm>
            <a:off x="685330" y="2367093"/>
            <a:ext cx="7772870" cy="2601459"/>
          </a:xfrm>
        </p:spPr>
        <p:txBody>
          <a:bodyPr>
            <a:normAutofit/>
          </a:bodyPr>
          <a:lstStyle/>
          <a:p>
            <a:pPr algn="just">
              <a:buNone/>
            </a:pPr>
            <a:r>
              <a:rPr lang="it-IT" dirty="0"/>
              <a:t>	Telefono Donna REALIZZA MOMENTI di sensibilizzazione nelle Scuole, cogliendo l'occasione per trattare con gli studenti alcuni dei temi più attuali (difficoltà sperimentate durante la pandemia, solitudine, rabbia, incertezza verso il futuro).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03648" y="404664"/>
            <a:ext cx="7415062" cy="650242"/>
          </a:xfrm>
        </p:spPr>
        <p:txBody>
          <a:bodyPr>
            <a:normAutofit/>
          </a:bodyPr>
          <a:lstStyle/>
          <a:p>
            <a:r>
              <a:rPr lang="it-IT" sz="2400" dirty="0"/>
              <a:t>INTERVENTI NELLE SCUOLE</a:t>
            </a:r>
          </a:p>
        </p:txBody>
      </p:sp>
      <p:graphicFrame>
        <p:nvGraphicFramePr>
          <p:cNvPr id="5" name="Segnaposto contenuto 2"/>
          <p:cNvGraphicFramePr>
            <a:graphicFrameLocks noGrp="1"/>
          </p:cNvGraphicFramePr>
          <p:nvPr>
            <p:ph sz="quarter" idx="13"/>
            <p:extLst>
              <p:ext uri="{D42A27DB-BD31-4B8C-83A1-F6EECF244321}">
                <p14:modId xmlns:p14="http://schemas.microsoft.com/office/powerpoint/2010/main" val="1312244443"/>
              </p:ext>
            </p:extLst>
          </p:nvPr>
        </p:nvGraphicFramePr>
        <p:xfrm>
          <a:off x="1187624" y="1097280"/>
          <a:ext cx="7124280" cy="5760720"/>
        </p:xfrm>
        <a:graphic>
          <a:graphicData uri="http://schemas.openxmlformats.org/drawingml/2006/table">
            <a:tbl>
              <a:tblPr firstRow="1" bandRow="1">
                <a:tableStyleId>{7DF18680-E054-41AD-8BC1-D1AEF772440D}</a:tableStyleId>
              </a:tblPr>
              <a:tblGrid>
                <a:gridCol w="3562140">
                  <a:extLst>
                    <a:ext uri="{9D8B030D-6E8A-4147-A177-3AD203B41FA5}">
                      <a16:colId xmlns:a16="http://schemas.microsoft.com/office/drawing/2014/main" val="20000"/>
                    </a:ext>
                  </a:extLst>
                </a:gridCol>
                <a:gridCol w="3562140">
                  <a:extLst>
                    <a:ext uri="{9D8B030D-6E8A-4147-A177-3AD203B41FA5}">
                      <a16:colId xmlns:a16="http://schemas.microsoft.com/office/drawing/2014/main" val="20001"/>
                    </a:ext>
                  </a:extLst>
                </a:gridCol>
              </a:tblGrid>
              <a:tr h="347472">
                <a:tc>
                  <a:txBody>
                    <a:bodyPr/>
                    <a:lstStyle/>
                    <a:p>
                      <a:r>
                        <a:rPr lang="it-IT" dirty="0"/>
                        <a:t>COMUNE</a:t>
                      </a:r>
                    </a:p>
                  </a:txBody>
                  <a:tcPr marL="86577" marR="86577"/>
                </a:tc>
                <a:tc>
                  <a:txBody>
                    <a:bodyPr/>
                    <a:lstStyle/>
                    <a:p>
                      <a:r>
                        <a:rPr lang="it-IT" dirty="0"/>
                        <a:t>ISTITUTO</a:t>
                      </a:r>
                      <a:r>
                        <a:rPr lang="it-IT" baseline="0" dirty="0"/>
                        <a:t> </a:t>
                      </a:r>
                      <a:endParaRPr lang="it-IT" dirty="0"/>
                    </a:p>
                  </a:txBody>
                  <a:tcPr marL="86577" marR="86577"/>
                </a:tc>
                <a:extLst>
                  <a:ext uri="{0D108BD9-81ED-4DB2-BD59-A6C34878D82A}">
                    <a16:rowId xmlns:a16="http://schemas.microsoft.com/office/drawing/2014/main" val="10000"/>
                  </a:ext>
                </a:extLst>
              </a:tr>
              <a:tr h="347472">
                <a:tc>
                  <a:txBody>
                    <a:bodyPr/>
                    <a:lstStyle/>
                    <a:p>
                      <a:r>
                        <a:rPr lang="it-IT" dirty="0"/>
                        <a:t>Cerro Maggiore</a:t>
                      </a:r>
                    </a:p>
                  </a:txBody>
                  <a:tcPr marL="86577" marR="86577"/>
                </a:tc>
                <a:tc>
                  <a:txBody>
                    <a:bodyPr/>
                    <a:lstStyle/>
                    <a:p>
                      <a:r>
                        <a:rPr lang="it-IT" dirty="0"/>
                        <a:t>Istituto Comprensivo </a:t>
                      </a:r>
                      <a:r>
                        <a:rPr lang="it-IT" dirty="0" err="1"/>
                        <a:t>Strobino</a:t>
                      </a:r>
                      <a:endParaRPr lang="it-IT" dirty="0"/>
                    </a:p>
                  </a:txBody>
                  <a:tcPr marL="86577" marR="86577"/>
                </a:tc>
                <a:extLst>
                  <a:ext uri="{0D108BD9-81ED-4DB2-BD59-A6C34878D82A}">
                    <a16:rowId xmlns:a16="http://schemas.microsoft.com/office/drawing/2014/main" val="10001"/>
                  </a:ext>
                </a:extLst>
              </a:tr>
              <a:tr h="347472">
                <a:tc>
                  <a:txBody>
                    <a:bodyPr/>
                    <a:lstStyle/>
                    <a:p>
                      <a:r>
                        <a:rPr lang="it-IT" dirty="0"/>
                        <a:t>Cinisello Balsamo</a:t>
                      </a:r>
                    </a:p>
                  </a:txBody>
                  <a:tcPr marL="86577" marR="86577"/>
                </a:tc>
                <a:tc>
                  <a:txBody>
                    <a:bodyPr/>
                    <a:lstStyle/>
                    <a:p>
                      <a:r>
                        <a:rPr lang="it-IT" dirty="0"/>
                        <a:t>ITIS Montale</a:t>
                      </a:r>
                    </a:p>
                  </a:txBody>
                  <a:tcPr marL="86577" marR="86577"/>
                </a:tc>
                <a:extLst>
                  <a:ext uri="{0D108BD9-81ED-4DB2-BD59-A6C34878D82A}">
                    <a16:rowId xmlns:a16="http://schemas.microsoft.com/office/drawing/2014/main" val="10002"/>
                  </a:ext>
                </a:extLst>
              </a:tr>
              <a:tr h="347472">
                <a:tc>
                  <a:txBody>
                    <a:bodyPr/>
                    <a:lstStyle/>
                    <a:p>
                      <a:r>
                        <a:rPr lang="it-IT" dirty="0"/>
                        <a:t>Corsico</a:t>
                      </a:r>
                    </a:p>
                  </a:txBody>
                  <a:tcPr marL="86577" marR="86577"/>
                </a:tc>
                <a:tc>
                  <a:txBody>
                    <a:bodyPr/>
                    <a:lstStyle/>
                    <a:p>
                      <a:r>
                        <a:rPr lang="it-IT" dirty="0"/>
                        <a:t>Istituto</a:t>
                      </a:r>
                      <a:r>
                        <a:rPr lang="it-IT" baseline="0" dirty="0"/>
                        <a:t> Comprensivo Buonarroti</a:t>
                      </a:r>
                      <a:endParaRPr lang="it-IT" dirty="0"/>
                    </a:p>
                  </a:txBody>
                  <a:tcPr marL="86577" marR="86577"/>
                </a:tc>
                <a:extLst>
                  <a:ext uri="{0D108BD9-81ED-4DB2-BD59-A6C34878D82A}">
                    <a16:rowId xmlns:a16="http://schemas.microsoft.com/office/drawing/2014/main" val="10003"/>
                  </a:ext>
                </a:extLst>
              </a:tr>
              <a:tr h="608076">
                <a:tc>
                  <a:txBody>
                    <a:bodyPr/>
                    <a:lstStyle/>
                    <a:p>
                      <a:r>
                        <a:rPr lang="it-IT" dirty="0"/>
                        <a:t>Corsico</a:t>
                      </a:r>
                    </a:p>
                  </a:txBody>
                  <a:tcPr marL="86577" marR="86577"/>
                </a:tc>
                <a:tc>
                  <a:txBody>
                    <a:bodyPr/>
                    <a:lstStyle/>
                    <a:p>
                      <a:r>
                        <a:rPr lang="it-IT" dirty="0"/>
                        <a:t>Scuola media</a:t>
                      </a:r>
                      <a:r>
                        <a:rPr lang="it-IT" baseline="0" dirty="0"/>
                        <a:t> Campioni e </a:t>
                      </a:r>
                      <a:r>
                        <a:rPr lang="it-IT" baseline="0" dirty="0" err="1"/>
                        <a:t>Mascherpa</a:t>
                      </a:r>
                      <a:r>
                        <a:rPr lang="it-IT" baseline="0" dirty="0"/>
                        <a:t> </a:t>
                      </a:r>
                      <a:endParaRPr lang="it-IT" dirty="0"/>
                    </a:p>
                  </a:txBody>
                  <a:tcPr marL="86577" marR="86577"/>
                </a:tc>
                <a:extLst>
                  <a:ext uri="{0D108BD9-81ED-4DB2-BD59-A6C34878D82A}">
                    <a16:rowId xmlns:a16="http://schemas.microsoft.com/office/drawing/2014/main" val="10004"/>
                  </a:ext>
                </a:extLst>
              </a:tr>
              <a:tr h="347472">
                <a:tc>
                  <a:txBody>
                    <a:bodyPr/>
                    <a:lstStyle/>
                    <a:p>
                      <a:r>
                        <a:rPr lang="it-IT" dirty="0"/>
                        <a:t>Cusano</a:t>
                      </a:r>
                      <a:r>
                        <a:rPr lang="it-IT" baseline="0" dirty="0"/>
                        <a:t> Milanino</a:t>
                      </a:r>
                      <a:endParaRPr lang="it-IT" dirty="0"/>
                    </a:p>
                  </a:txBody>
                  <a:tcPr marL="86577" marR="86577"/>
                </a:tc>
                <a:tc>
                  <a:txBody>
                    <a:bodyPr/>
                    <a:lstStyle/>
                    <a:p>
                      <a:r>
                        <a:rPr lang="it-IT" dirty="0"/>
                        <a:t>IPSIA </a:t>
                      </a:r>
                      <a:r>
                        <a:rPr lang="it-IT" dirty="0" err="1"/>
                        <a:t>Molaschi</a:t>
                      </a:r>
                      <a:endParaRPr lang="it-IT" dirty="0"/>
                    </a:p>
                  </a:txBody>
                  <a:tcPr marL="86577" marR="86577"/>
                </a:tc>
                <a:extLst>
                  <a:ext uri="{0D108BD9-81ED-4DB2-BD59-A6C34878D82A}">
                    <a16:rowId xmlns:a16="http://schemas.microsoft.com/office/drawing/2014/main" val="10005"/>
                  </a:ext>
                </a:extLst>
              </a:tr>
              <a:tr h="347472">
                <a:tc>
                  <a:txBody>
                    <a:bodyPr/>
                    <a:lstStyle/>
                    <a:p>
                      <a:r>
                        <a:rPr lang="it-IT" dirty="0"/>
                        <a:t>Magenta</a:t>
                      </a:r>
                    </a:p>
                  </a:txBody>
                  <a:tcPr marL="86577" marR="86577"/>
                </a:tc>
                <a:tc>
                  <a:txBody>
                    <a:bodyPr/>
                    <a:lstStyle/>
                    <a:p>
                      <a:r>
                        <a:rPr lang="it-IT" dirty="0"/>
                        <a:t>Istituto Einaudi</a:t>
                      </a:r>
                    </a:p>
                  </a:txBody>
                  <a:tcPr marL="86577" marR="86577"/>
                </a:tc>
                <a:extLst>
                  <a:ext uri="{0D108BD9-81ED-4DB2-BD59-A6C34878D82A}">
                    <a16:rowId xmlns:a16="http://schemas.microsoft.com/office/drawing/2014/main" val="10006"/>
                  </a:ext>
                </a:extLst>
              </a:tr>
              <a:tr h="347472">
                <a:tc>
                  <a:txBody>
                    <a:bodyPr/>
                    <a:lstStyle/>
                    <a:p>
                      <a:r>
                        <a:rPr lang="it-IT" dirty="0"/>
                        <a:t>Magenta</a:t>
                      </a:r>
                    </a:p>
                  </a:txBody>
                  <a:tcPr marL="86577" marR="86577"/>
                </a:tc>
                <a:tc>
                  <a:txBody>
                    <a:bodyPr/>
                    <a:lstStyle/>
                    <a:p>
                      <a:r>
                        <a:rPr lang="it-IT" dirty="0"/>
                        <a:t>Istituto Leonardo Da Vinci</a:t>
                      </a:r>
                    </a:p>
                  </a:txBody>
                  <a:tcPr marL="86577" marR="86577"/>
                </a:tc>
                <a:extLst>
                  <a:ext uri="{0D108BD9-81ED-4DB2-BD59-A6C34878D82A}">
                    <a16:rowId xmlns:a16="http://schemas.microsoft.com/office/drawing/2014/main" val="10007"/>
                  </a:ext>
                </a:extLst>
              </a:tr>
              <a:tr h="347472">
                <a:tc>
                  <a:txBody>
                    <a:bodyPr/>
                    <a:lstStyle/>
                    <a:p>
                      <a:r>
                        <a:rPr lang="it-IT" dirty="0"/>
                        <a:t>Milano</a:t>
                      </a:r>
                    </a:p>
                  </a:txBody>
                  <a:tcPr marL="86577" marR="86577"/>
                </a:tc>
                <a:tc>
                  <a:txBody>
                    <a:bodyPr/>
                    <a:lstStyle/>
                    <a:p>
                      <a:r>
                        <a:rPr lang="it-IT" dirty="0"/>
                        <a:t>Istituto</a:t>
                      </a:r>
                      <a:r>
                        <a:rPr lang="it-IT" baseline="0" dirty="0"/>
                        <a:t> Caterina da Siena</a:t>
                      </a:r>
                      <a:endParaRPr lang="it-IT" dirty="0"/>
                    </a:p>
                  </a:txBody>
                  <a:tcPr marL="86577" marR="86577"/>
                </a:tc>
                <a:extLst>
                  <a:ext uri="{0D108BD9-81ED-4DB2-BD59-A6C34878D82A}">
                    <a16:rowId xmlns:a16="http://schemas.microsoft.com/office/drawing/2014/main" val="10008"/>
                  </a:ext>
                </a:extLst>
              </a:tr>
              <a:tr h="347472">
                <a:tc>
                  <a:txBody>
                    <a:bodyPr/>
                    <a:lstStyle/>
                    <a:p>
                      <a:r>
                        <a:rPr lang="it-IT" dirty="0"/>
                        <a:t>Pavia</a:t>
                      </a:r>
                    </a:p>
                  </a:txBody>
                  <a:tcPr marL="86577" marR="86577"/>
                </a:tc>
                <a:tc>
                  <a:txBody>
                    <a:bodyPr/>
                    <a:lstStyle/>
                    <a:p>
                      <a:r>
                        <a:rPr lang="it-IT" dirty="0"/>
                        <a:t>IIS</a:t>
                      </a:r>
                      <a:r>
                        <a:rPr lang="it-IT" baseline="0" dirty="0"/>
                        <a:t> L. </a:t>
                      </a:r>
                      <a:r>
                        <a:rPr lang="it-IT" baseline="0"/>
                        <a:t>Cossa</a:t>
                      </a:r>
                      <a:endParaRPr lang="it-IT" dirty="0"/>
                    </a:p>
                  </a:txBody>
                  <a:tcPr marL="86577" marR="86577"/>
                </a:tc>
                <a:extLst>
                  <a:ext uri="{0D108BD9-81ED-4DB2-BD59-A6C34878D82A}">
                    <a16:rowId xmlns:a16="http://schemas.microsoft.com/office/drawing/2014/main" val="10009"/>
                  </a:ext>
                </a:extLst>
              </a:tr>
              <a:tr h="347472">
                <a:tc>
                  <a:txBody>
                    <a:bodyPr/>
                    <a:lstStyle/>
                    <a:p>
                      <a:r>
                        <a:rPr lang="it-IT" dirty="0"/>
                        <a:t>Rozzano</a:t>
                      </a:r>
                    </a:p>
                  </a:txBody>
                  <a:tcPr marL="86577" marR="86577"/>
                </a:tc>
                <a:tc>
                  <a:txBody>
                    <a:bodyPr/>
                    <a:lstStyle/>
                    <a:p>
                      <a:r>
                        <a:rPr lang="it-IT" dirty="0"/>
                        <a:t>Istituto Calvino</a:t>
                      </a:r>
                    </a:p>
                  </a:txBody>
                  <a:tcPr marL="86577" marR="86577"/>
                </a:tc>
                <a:extLst>
                  <a:ext uri="{0D108BD9-81ED-4DB2-BD59-A6C34878D82A}">
                    <a16:rowId xmlns:a16="http://schemas.microsoft.com/office/drawing/2014/main" val="10010"/>
                  </a:ext>
                </a:extLst>
              </a:tr>
              <a:tr h="347472">
                <a:tc>
                  <a:txBody>
                    <a:bodyPr/>
                    <a:lstStyle/>
                    <a:p>
                      <a:r>
                        <a:rPr lang="it-IT" dirty="0"/>
                        <a:t>Rozzano</a:t>
                      </a:r>
                    </a:p>
                  </a:txBody>
                  <a:tcPr marL="86577" marR="86577"/>
                </a:tc>
                <a:tc>
                  <a:txBody>
                    <a:bodyPr/>
                    <a:lstStyle/>
                    <a:p>
                      <a:r>
                        <a:rPr lang="it-IT" dirty="0"/>
                        <a:t>Istituto </a:t>
                      </a:r>
                      <a:r>
                        <a:rPr lang="it-IT" dirty="0" err="1"/>
                        <a:t>Beltrani</a:t>
                      </a:r>
                      <a:endParaRPr lang="it-IT" dirty="0"/>
                    </a:p>
                  </a:txBody>
                  <a:tcPr marL="86577" marR="86577"/>
                </a:tc>
                <a:extLst>
                  <a:ext uri="{0D108BD9-81ED-4DB2-BD59-A6C34878D82A}">
                    <a16:rowId xmlns:a16="http://schemas.microsoft.com/office/drawing/2014/main" val="10011"/>
                  </a:ext>
                </a:extLst>
              </a:tr>
              <a:tr h="347472">
                <a:tc>
                  <a:txBody>
                    <a:bodyPr/>
                    <a:lstStyle/>
                    <a:p>
                      <a:r>
                        <a:rPr lang="it-IT" dirty="0"/>
                        <a:t>Seregno</a:t>
                      </a:r>
                    </a:p>
                  </a:txBody>
                  <a:tcPr marL="86577" marR="86577"/>
                </a:tc>
                <a:tc>
                  <a:txBody>
                    <a:bodyPr/>
                    <a:lstStyle/>
                    <a:p>
                      <a:r>
                        <a:rPr lang="it-IT" dirty="0"/>
                        <a:t>Istituto Martino Bassi</a:t>
                      </a:r>
                    </a:p>
                  </a:txBody>
                  <a:tcPr marL="86577" marR="86577"/>
                </a:tc>
                <a:extLst>
                  <a:ext uri="{0D108BD9-81ED-4DB2-BD59-A6C34878D82A}">
                    <a16:rowId xmlns:a16="http://schemas.microsoft.com/office/drawing/2014/main" val="10012"/>
                  </a:ext>
                </a:extLst>
              </a:tr>
              <a:tr h="347472">
                <a:tc>
                  <a:txBody>
                    <a:bodyPr/>
                    <a:lstStyle/>
                    <a:p>
                      <a:r>
                        <a:rPr lang="it-IT" dirty="0"/>
                        <a:t>Sesto San</a:t>
                      </a:r>
                      <a:r>
                        <a:rPr lang="it-IT" baseline="0" dirty="0"/>
                        <a:t> Giovanni</a:t>
                      </a:r>
                      <a:endParaRPr lang="it-IT" dirty="0"/>
                    </a:p>
                  </a:txBody>
                  <a:tcPr marL="86577" marR="86577"/>
                </a:tc>
                <a:tc>
                  <a:txBody>
                    <a:bodyPr/>
                    <a:lstStyle/>
                    <a:p>
                      <a:r>
                        <a:rPr lang="it-IT" dirty="0"/>
                        <a:t>Istituto</a:t>
                      </a:r>
                      <a:r>
                        <a:rPr lang="it-IT" baseline="0" dirty="0"/>
                        <a:t> Einaudi</a:t>
                      </a:r>
                      <a:endParaRPr lang="it-IT" dirty="0"/>
                    </a:p>
                  </a:txBody>
                  <a:tcPr marL="86577" marR="86577"/>
                </a:tc>
                <a:extLst>
                  <a:ext uri="{0D108BD9-81ED-4DB2-BD59-A6C34878D82A}">
                    <a16:rowId xmlns:a16="http://schemas.microsoft.com/office/drawing/2014/main" val="10013"/>
                  </a:ext>
                </a:extLst>
              </a:tr>
              <a:tr h="347472">
                <a:tc>
                  <a:txBody>
                    <a:bodyPr/>
                    <a:lstStyle/>
                    <a:p>
                      <a:r>
                        <a:rPr lang="it-IT" dirty="0"/>
                        <a:t>Sesto San</a:t>
                      </a:r>
                      <a:r>
                        <a:rPr lang="it-IT" baseline="0" dirty="0"/>
                        <a:t> Giovanni</a:t>
                      </a:r>
                      <a:endParaRPr lang="it-IT" dirty="0"/>
                    </a:p>
                  </a:txBody>
                  <a:tcPr marL="86577" marR="86577"/>
                </a:tc>
                <a:tc>
                  <a:txBody>
                    <a:bodyPr/>
                    <a:lstStyle/>
                    <a:p>
                      <a:r>
                        <a:rPr lang="it-IT" dirty="0"/>
                        <a:t>Istituto Spinelli</a:t>
                      </a:r>
                      <a:r>
                        <a:rPr lang="it-IT" baseline="0" dirty="0"/>
                        <a:t> </a:t>
                      </a:r>
                      <a:endParaRPr lang="it-IT" dirty="0"/>
                    </a:p>
                  </a:txBody>
                  <a:tcPr marL="86577" marR="86577"/>
                </a:tc>
                <a:extLst>
                  <a:ext uri="{0D108BD9-81ED-4DB2-BD59-A6C34878D82A}">
                    <a16:rowId xmlns:a16="http://schemas.microsoft.com/office/drawing/2014/main" val="10014"/>
                  </a:ext>
                </a:extLst>
              </a:tr>
            </a:tbl>
          </a:graphicData>
        </a:graphic>
      </p:graphicFrame>
      <p:pic>
        <p:nvPicPr>
          <p:cNvPr id="4" name="Picture 2" descr="Comune di San Paolo d'Argon : Progetto Ricominciamo Insieme ..."/>
          <p:cNvPicPr>
            <a:picLocks noChangeAspect="1" noChangeArrowheads="1"/>
          </p:cNvPicPr>
          <p:nvPr/>
        </p:nvPicPr>
        <p:blipFill>
          <a:blip r:embed="rId2"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0" y="0"/>
            <a:ext cx="2843808" cy="913340"/>
          </a:xfrm>
          <a:prstGeom prst="rect">
            <a:avLst/>
          </a:prstGeom>
          <a:noFill/>
          <a:ln w="9525">
            <a:noFill/>
            <a:miter lim="800000"/>
            <a:headEnd/>
            <a:tailEnd/>
          </a:ln>
        </p:spPr>
      </p:pic>
    </p:spTree>
    <p:extLst>
      <p:ext uri="{BB962C8B-B14F-4D97-AF65-F5344CB8AC3E}">
        <p14:creationId xmlns:p14="http://schemas.microsoft.com/office/powerpoint/2010/main" val="3616572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400" dirty="0"/>
              <a:t>INTERVENTI NELLE SCUOLE</a:t>
            </a:r>
          </a:p>
        </p:txBody>
      </p:sp>
      <p:pic>
        <p:nvPicPr>
          <p:cNvPr id="72706" name="Picture 2" descr="C:\Users\Telefono Donna\Downloads\WhatsApp Image 2023-06-26 at 10.45.03.jpeg"/>
          <p:cNvPicPr>
            <a:picLocks noGrp="1" noChangeAspect="1" noChangeArrowheads="1"/>
          </p:cNvPicPr>
          <p:nvPr>
            <p:ph sz="quarter" idx="13"/>
          </p:nvPr>
        </p:nvPicPr>
        <p:blipFill>
          <a:blip r:embed="rId2" cstate="print"/>
          <a:stretch>
            <a:fillRect/>
          </a:stretch>
        </p:blipFill>
        <p:spPr bwMode="auto">
          <a:xfrm>
            <a:off x="539552" y="1895616"/>
            <a:ext cx="3384376" cy="4381558"/>
          </a:xfrm>
          <a:prstGeom prst="rect">
            <a:avLst/>
          </a:prstGeom>
          <a:noFill/>
        </p:spPr>
      </p:pic>
      <p:sp>
        <p:nvSpPr>
          <p:cNvPr id="6" name="CasellaDiTesto 5"/>
          <p:cNvSpPr txBox="1"/>
          <p:nvPr/>
        </p:nvSpPr>
        <p:spPr>
          <a:xfrm>
            <a:off x="4139952" y="2204864"/>
            <a:ext cx="4320481" cy="3847207"/>
          </a:xfrm>
          <a:prstGeom prst="rect">
            <a:avLst/>
          </a:prstGeom>
          <a:noFill/>
        </p:spPr>
        <p:txBody>
          <a:bodyPr wrap="square" rtlCol="0">
            <a:spAutoFit/>
          </a:bodyPr>
          <a:lstStyle/>
          <a:p>
            <a:pPr algn="just"/>
            <a:r>
              <a:rPr lang="it-IT" altLang="zh-CN" sz="2000" dirty="0">
                <a:latin typeface="+mj-lt"/>
                <a:ea typeface="Tw Cen MT"/>
                <a:cs typeface="Arial" pitchFamily="34" charset="0"/>
              </a:rPr>
              <a:t>L’Ufficio Scolastico Regionale ha pubblicato sul proprio sito internet una specifica informativa riguardo il progetto volta ad informare gli Istituti Scolastici dell’opportunità di effettuare un percorso di prevenzione rispetto al fenomeno in oggetto. </a:t>
            </a:r>
          </a:p>
          <a:p>
            <a:pPr algn="just"/>
            <a:r>
              <a:rPr lang="it-IT" altLang="zh-CN" sz="2000" dirty="0">
                <a:latin typeface="+mj-lt"/>
                <a:ea typeface="Tw Cen MT"/>
                <a:cs typeface="Arial" pitchFamily="34" charset="0"/>
              </a:rPr>
              <a:t>Molte delle scuole che hanno aderito hanno espressamente richiesto la prosecuzione del progetto anche per la prossima annualità.</a:t>
            </a:r>
          </a:p>
        </p:txBody>
      </p:sp>
      <p:pic>
        <p:nvPicPr>
          <p:cNvPr id="8" name="Picture 3"/>
          <p:cNvPicPr>
            <a:picLocks noChangeAspect="1" noChangeArrowheads="1"/>
          </p:cNvPicPr>
          <p:nvPr/>
        </p:nvPicPr>
        <p:blipFill>
          <a:blip r:embed="rId3" cstate="print"/>
          <a:srcRect/>
          <a:stretch>
            <a:fillRect/>
          </a:stretch>
        </p:blipFill>
        <p:spPr bwMode="auto">
          <a:xfrm>
            <a:off x="0" y="260648"/>
            <a:ext cx="2843808" cy="913340"/>
          </a:xfrm>
          <a:prstGeom prst="rect">
            <a:avLst/>
          </a:prstGeom>
          <a:noFill/>
          <a:ln w="9525">
            <a:noFill/>
            <a:miter lim="800000"/>
            <a:headEnd/>
            <a:tailEnd/>
          </a:ln>
        </p:spPr>
      </p:pic>
      <p:pic>
        <p:nvPicPr>
          <p:cNvPr id="9" name="Picture 2" descr="Comune di San Paolo d'Argon : Progetto Ricominciamo Insieme ..."/>
          <p:cNvPicPr>
            <a:picLocks noChangeAspect="1" noChangeArrowheads="1"/>
          </p:cNvPicPr>
          <p:nvPr/>
        </p:nvPicPr>
        <p:blipFill>
          <a:blip r:embed="rId4" cstate="print"/>
          <a:srcRect/>
          <a:stretch>
            <a:fillRect/>
          </a:stretch>
        </p:blipFill>
        <p:spPr bwMode="auto">
          <a:xfrm>
            <a:off x="7689439" y="0"/>
            <a:ext cx="1454561" cy="1294636"/>
          </a:xfrm>
          <a:prstGeom prst="rect">
            <a:avLst/>
          </a:prstGeom>
          <a:noFill/>
        </p:spPr>
      </p:pic>
    </p:spTree>
    <p:extLst>
      <p:ext uri="{BB962C8B-B14F-4D97-AF65-F5344CB8AC3E}">
        <p14:creationId xmlns:p14="http://schemas.microsoft.com/office/powerpoint/2010/main" val="361657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Alcuni dati</a:t>
            </a:r>
          </a:p>
        </p:txBody>
      </p:sp>
      <p:sp>
        <p:nvSpPr>
          <p:cNvPr id="3" name="Segnaposto contenuto 2"/>
          <p:cNvSpPr>
            <a:spLocks noGrp="1"/>
          </p:cNvSpPr>
          <p:nvPr>
            <p:ph sz="quarter" idx="13"/>
          </p:nvPr>
        </p:nvSpPr>
        <p:spPr>
          <a:xfrm>
            <a:off x="685332" y="1916832"/>
            <a:ext cx="7772870" cy="3424107"/>
          </a:xfrm>
        </p:spPr>
        <p:txBody>
          <a:bodyPr>
            <a:noAutofit/>
          </a:bodyPr>
          <a:lstStyle/>
          <a:p>
            <a:pPr marL="0" indent="0" algn="just">
              <a:buNone/>
            </a:pPr>
            <a:r>
              <a:rPr lang="it-IT" altLang="zh-CN" cap="none" dirty="0">
                <a:latin typeface="+mj-lt"/>
                <a:ea typeface="Tw Cen MT"/>
                <a:cs typeface="Arial" pitchFamily="34" charset="0"/>
              </a:rPr>
              <a:t>Secondo i dati Eurostat, dall’inizio della pandemia sono aumentate le giovani e i giovani che non studiano e non lavorano in tutta Europa. </a:t>
            </a:r>
          </a:p>
          <a:p>
            <a:pPr marL="0" indent="0" algn="just">
              <a:buNone/>
            </a:pPr>
            <a:r>
              <a:rPr lang="it-IT" altLang="zh-CN" cap="none" dirty="0">
                <a:latin typeface="+mj-lt"/>
                <a:ea typeface="Tw Cen MT"/>
                <a:cs typeface="Arial" pitchFamily="34" charset="0"/>
              </a:rPr>
              <a:t>L’Italia si conferma essere uno dei primi Paesi europei per numero di </a:t>
            </a:r>
            <a:r>
              <a:rPr lang="it-IT" altLang="zh-CN" cap="none" dirty="0" err="1">
                <a:latin typeface="+mj-lt"/>
                <a:ea typeface="Tw Cen MT"/>
                <a:cs typeface="Arial" pitchFamily="34" charset="0"/>
              </a:rPr>
              <a:t>Neet</a:t>
            </a:r>
            <a:r>
              <a:rPr lang="it-IT" altLang="zh-CN" cap="none" dirty="0">
                <a:latin typeface="+mj-lt"/>
                <a:ea typeface="Tw Cen MT"/>
                <a:cs typeface="Arial" pitchFamily="34" charset="0"/>
              </a:rPr>
              <a:t> presenti sul territorio (25,1%), con un valore percentuale di circa 10 punti superiore alla media degli altri Paesi europei (15%). La percentuale di NEET in Lombardia è pari al 17,4% (circa 230.000 giovani).</a:t>
            </a:r>
          </a:p>
          <a:p>
            <a:endParaRPr lang="it-IT" sz="1800" dirty="0"/>
          </a:p>
        </p:txBody>
      </p:sp>
      <p:pic>
        <p:nvPicPr>
          <p:cNvPr id="4" name="Picture 3"/>
          <p:cNvPicPr>
            <a:picLocks noChangeAspect="1" noChangeArrowheads="1"/>
          </p:cNvPicPr>
          <p:nvPr/>
        </p:nvPicPr>
        <p:blipFill>
          <a:blip r:embed="rId2" cstate="print"/>
          <a:srcRect/>
          <a:stretch>
            <a:fillRect/>
          </a:stretch>
        </p:blipFill>
        <p:spPr bwMode="auto">
          <a:xfrm>
            <a:off x="0" y="404664"/>
            <a:ext cx="2843808" cy="913340"/>
          </a:xfrm>
          <a:prstGeom prst="rect">
            <a:avLst/>
          </a:prstGeom>
          <a:noFill/>
          <a:ln w="9525">
            <a:noFill/>
            <a:miter lim="800000"/>
            <a:headEnd/>
            <a:tailEnd/>
          </a:ln>
        </p:spPr>
      </p:pic>
      <p:pic>
        <p:nvPicPr>
          <p:cNvPr id="6"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8" name="CasellaDiTesto 7"/>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0" y="260648"/>
            <a:ext cx="8964488" cy="4576235"/>
          </a:xfrm>
        </p:spPr>
        <p:txBody>
          <a:bodyPr>
            <a:normAutofit/>
          </a:bodyPr>
          <a:lstStyle/>
          <a:p>
            <a:pPr algn="ctr">
              <a:buNone/>
            </a:pPr>
            <a:r>
              <a:rPr lang="it-IT" sz="2400" dirty="0">
                <a:latin typeface="+mj-lt"/>
                <a:ea typeface="+mj-ea"/>
                <a:cs typeface="+mj-cs"/>
              </a:rPr>
              <a:t>FESTA </a:t>
            </a:r>
            <a:r>
              <a:rPr lang="it-IT" sz="2400" dirty="0" err="1">
                <a:latin typeface="+mj-lt"/>
                <a:ea typeface="+mj-ea"/>
                <a:cs typeface="+mj-cs"/>
              </a:rPr>
              <a:t>DI</a:t>
            </a:r>
            <a:r>
              <a:rPr lang="it-IT" sz="2400" dirty="0">
                <a:latin typeface="+mj-lt"/>
                <a:ea typeface="+mj-ea"/>
                <a:cs typeface="+mj-cs"/>
              </a:rPr>
              <a:t> FINE SCUOLA</a:t>
            </a:r>
          </a:p>
          <a:p>
            <a:pPr algn="ctr">
              <a:buNone/>
            </a:pPr>
            <a:r>
              <a:rPr lang="it-IT" sz="2400" dirty="0">
                <a:latin typeface="+mj-lt"/>
                <a:ea typeface="+mj-ea"/>
                <a:cs typeface="+mj-cs"/>
              </a:rPr>
              <a:t>ALL’ALCATRAZ </a:t>
            </a:r>
            <a:r>
              <a:rPr lang="it-IT" sz="2400" dirty="0" err="1">
                <a:latin typeface="+mj-lt"/>
                <a:ea typeface="+mj-ea"/>
                <a:cs typeface="+mj-cs"/>
              </a:rPr>
              <a:t>DI</a:t>
            </a:r>
            <a:r>
              <a:rPr lang="it-IT" sz="2400" dirty="0">
                <a:latin typeface="+mj-lt"/>
                <a:ea typeface="+mj-ea"/>
                <a:cs typeface="+mj-cs"/>
              </a:rPr>
              <a:t> MILANO</a:t>
            </a:r>
          </a:p>
        </p:txBody>
      </p:sp>
      <p:sp>
        <p:nvSpPr>
          <p:cNvPr id="2049" name="Rectangle 1"/>
          <p:cNvSpPr>
            <a:spLocks noChangeArrowheads="1"/>
          </p:cNvSpPr>
          <p:nvPr/>
        </p:nvSpPr>
        <p:spPr bwMode="auto">
          <a:xfrm>
            <a:off x="539552" y="1394822"/>
            <a:ext cx="8208912" cy="20672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20000"/>
              </a:lnSpc>
              <a:spcBef>
                <a:spcPts val="1000"/>
              </a:spcBef>
              <a:spcAft>
                <a:spcPct val="0"/>
              </a:spcAft>
              <a:buClr>
                <a:schemeClr val="tx1"/>
              </a:buClr>
            </a:pPr>
            <a:r>
              <a:rPr kumimoji="0" lang="it-IT"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it-IT" altLang="zh-CN" sz="2000" dirty="0">
                <a:latin typeface="+mj-lt"/>
                <a:ea typeface="Tw Cen MT"/>
                <a:cs typeface="Arial" pitchFamily="34" charset="0"/>
              </a:rPr>
              <a:t>IN DATA 8/6/2023 le operatrici di Telefono Donna hanno presenziato all’evento “</a:t>
            </a:r>
            <a:r>
              <a:rPr lang="it-IT" altLang="zh-CN" sz="2000" dirty="0" err="1">
                <a:latin typeface="+mj-lt"/>
                <a:ea typeface="Tw Cen MT"/>
                <a:cs typeface="Arial" pitchFamily="34" charset="0"/>
              </a:rPr>
              <a:t>School</a:t>
            </a:r>
            <a:r>
              <a:rPr lang="it-IT" altLang="zh-CN" sz="2000" dirty="0">
                <a:latin typeface="+mj-lt"/>
                <a:ea typeface="Tw Cen MT"/>
                <a:cs typeface="Arial" pitchFamily="34" charset="0"/>
              </a:rPr>
              <a:t> Break”, presso il noto locale </a:t>
            </a:r>
            <a:r>
              <a:rPr lang="it-IT" altLang="zh-CN" sz="2000" dirty="0" err="1">
                <a:latin typeface="+mj-lt"/>
                <a:ea typeface="Tw Cen MT"/>
                <a:cs typeface="Arial" pitchFamily="34" charset="0"/>
              </a:rPr>
              <a:t>Alcatraz</a:t>
            </a:r>
            <a:r>
              <a:rPr lang="it-IT" altLang="zh-CN" sz="2000" dirty="0">
                <a:latin typeface="+mj-lt"/>
                <a:ea typeface="Tw Cen MT"/>
                <a:cs typeface="Arial" pitchFamily="34" charset="0"/>
              </a:rPr>
              <a:t> di Milano, intercettando centinaia di giovani.</a:t>
            </a:r>
          </a:p>
          <a:p>
            <a:pPr algn="just" fontAlgn="base">
              <a:lnSpc>
                <a:spcPct val="120000"/>
              </a:lnSpc>
              <a:spcBef>
                <a:spcPts val="1000"/>
              </a:spcBef>
              <a:spcAft>
                <a:spcPct val="0"/>
              </a:spcAft>
              <a:buClr>
                <a:schemeClr val="tx1"/>
              </a:buClr>
            </a:pPr>
            <a:r>
              <a:rPr lang="it-IT" altLang="zh-CN" sz="2000" dirty="0">
                <a:latin typeface="+mj-lt"/>
                <a:ea typeface="Tw Cen MT"/>
                <a:cs typeface="Arial" pitchFamily="34" charset="0"/>
              </a:rPr>
              <a:t>Durante il corso della serata sono stati distribuiti volantini e illustrati il contenuto del progetto e le opportunità offerte.</a:t>
            </a:r>
          </a:p>
        </p:txBody>
      </p:sp>
      <p:pic>
        <p:nvPicPr>
          <p:cNvPr id="6" name="Immagine 5" descr="C:\Users\Telefono Donna\Desktop\Vittoria\Evento Alcatraz\68a45027-d227-48c3-ba47-3b6c94b0fc1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2"/>
            <a:ext cx="2354585" cy="2996952"/>
          </a:xfrm>
          <a:prstGeom prst="rect">
            <a:avLst/>
          </a:prstGeom>
          <a:noFill/>
          <a:ln>
            <a:noFill/>
          </a:ln>
        </p:spPr>
      </p:pic>
      <p:pic>
        <p:nvPicPr>
          <p:cNvPr id="7" name="Immagine 6" descr="C:\Users\Telefono Donna\Desktop\Vittoria\Evento Alcatraz\IMG_40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086521" y="3834359"/>
            <a:ext cx="3240361" cy="2429644"/>
          </a:xfrm>
          <a:prstGeom prst="rect">
            <a:avLst/>
          </a:prstGeom>
          <a:noFill/>
          <a:ln>
            <a:noFill/>
          </a:ln>
        </p:spPr>
      </p:pic>
      <p:pic>
        <p:nvPicPr>
          <p:cNvPr id="8" name="Immagine 7" descr="C:\Users\Telefono Donna\Desktop\Vittoria\Evento Alcatraz\IMG_40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61856" y="3883360"/>
            <a:ext cx="3212975" cy="2304255"/>
          </a:xfrm>
          <a:prstGeom prst="rect">
            <a:avLst/>
          </a:prstGeom>
          <a:noFill/>
          <a:ln>
            <a:noFill/>
          </a:ln>
        </p:spPr>
      </p:pic>
      <p:pic>
        <p:nvPicPr>
          <p:cNvPr id="9" name="Picture 3"/>
          <p:cNvPicPr>
            <a:picLocks noChangeAspect="1" noChangeArrowheads="1"/>
          </p:cNvPicPr>
          <p:nvPr/>
        </p:nvPicPr>
        <p:blipFill>
          <a:blip r:embed="rId5" cstate="print"/>
          <a:srcRect/>
          <a:stretch>
            <a:fillRect/>
          </a:stretch>
        </p:blipFill>
        <p:spPr bwMode="auto">
          <a:xfrm>
            <a:off x="0" y="260648"/>
            <a:ext cx="2555776" cy="820833"/>
          </a:xfrm>
          <a:prstGeom prst="rect">
            <a:avLst/>
          </a:prstGeom>
          <a:noFill/>
          <a:ln w="9525">
            <a:noFill/>
            <a:miter lim="800000"/>
            <a:headEnd/>
            <a:tailEnd/>
          </a:ln>
        </p:spPr>
      </p:pic>
      <p:pic>
        <p:nvPicPr>
          <p:cNvPr id="10" name="Picture 2" descr="Comune di San Paolo d'Argon : Progetto Ricominciamo Insieme ..."/>
          <p:cNvPicPr>
            <a:picLocks noChangeAspect="1" noChangeArrowheads="1"/>
          </p:cNvPicPr>
          <p:nvPr/>
        </p:nvPicPr>
        <p:blipFill>
          <a:blip r:embed="rId6" cstate="print"/>
          <a:srcRect/>
          <a:stretch>
            <a:fillRect/>
          </a:stretch>
        </p:blipFill>
        <p:spPr bwMode="auto">
          <a:xfrm>
            <a:off x="7689439" y="0"/>
            <a:ext cx="1454561" cy="1294636"/>
          </a:xfrm>
          <a:prstGeom prst="rect">
            <a:avLst/>
          </a:prstGeom>
          <a:noFill/>
        </p:spPr>
      </p:pic>
    </p:spTree>
    <p:extLst>
      <p:ext uri="{BB962C8B-B14F-4D97-AF65-F5344CB8AC3E}">
        <p14:creationId xmlns:p14="http://schemas.microsoft.com/office/powerpoint/2010/main" val="361657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REALIZZAZIONE DELL’APP </a:t>
            </a:r>
            <a:r>
              <a:rPr lang="it-IT" sz="2400" b="1" i="1" dirty="0"/>
              <a:t>“</a:t>
            </a:r>
            <a:r>
              <a:rPr lang="it-IT" sz="2400" b="1" i="1" dirty="0" err="1"/>
              <a:t>Neetwork</a:t>
            </a:r>
            <a:r>
              <a:rPr lang="it-IT" sz="2400" b="1" i="1" dirty="0"/>
              <a:t>”</a:t>
            </a:r>
            <a:br>
              <a:rPr lang="it-IT" sz="2400" b="1" i="1" dirty="0"/>
            </a:br>
            <a:endParaRPr lang="it-IT" sz="2400" b="1" i="1"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539552" y="1628800"/>
            <a:ext cx="2520279" cy="4731561"/>
          </a:xfrm>
          <a:prstGeom prst="rect">
            <a:avLst/>
          </a:prstGeom>
          <a:noFill/>
          <a:ln w="9525">
            <a:noFill/>
            <a:miter lim="800000"/>
            <a:headEnd/>
            <a:tailEnd/>
          </a:ln>
        </p:spPr>
      </p:pic>
      <p:sp>
        <p:nvSpPr>
          <p:cNvPr id="1027" name="Rectangle 3"/>
          <p:cNvSpPr>
            <a:spLocks noChangeArrowheads="1"/>
          </p:cNvSpPr>
          <p:nvPr/>
        </p:nvSpPr>
        <p:spPr bwMode="auto">
          <a:xfrm>
            <a:off x="3419872" y="1457540"/>
            <a:ext cx="5112568" cy="50218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20000"/>
              </a:lnSpc>
              <a:spcBef>
                <a:spcPts val="1000"/>
              </a:spcBef>
              <a:spcAft>
                <a:spcPct val="0"/>
              </a:spcAft>
              <a:buClr>
                <a:schemeClr val="tx1"/>
              </a:buClr>
              <a:buSzTx/>
              <a:buFontTx/>
              <a:buNone/>
              <a:tabLst/>
            </a:pPr>
            <a:r>
              <a:rPr lang="it-IT" altLang="zh-CN" sz="2000" dirty="0">
                <a:latin typeface="+mj-lt"/>
                <a:ea typeface="Tw Cen MT"/>
                <a:cs typeface="Arial" pitchFamily="34" charset="0"/>
              </a:rPr>
              <a:t>Questa </a:t>
            </a:r>
            <a:r>
              <a:rPr lang="it-IT" altLang="zh-CN" sz="2000" dirty="0" err="1">
                <a:latin typeface="+mj-lt"/>
                <a:ea typeface="Tw Cen MT"/>
                <a:cs typeface="Arial" pitchFamily="34" charset="0"/>
              </a:rPr>
              <a:t>app</a:t>
            </a:r>
            <a:r>
              <a:rPr lang="it-IT" altLang="zh-CN" sz="2000" dirty="0">
                <a:latin typeface="+mj-lt"/>
                <a:ea typeface="Tw Cen MT"/>
                <a:cs typeface="Arial" pitchFamily="34" charset="0"/>
              </a:rPr>
              <a:t>  per </a:t>
            </a:r>
            <a:r>
              <a:rPr lang="it-IT" altLang="zh-CN" sz="2000" dirty="0" err="1">
                <a:latin typeface="+mj-lt"/>
                <a:ea typeface="Tw Cen MT"/>
                <a:cs typeface="Arial" pitchFamily="34" charset="0"/>
              </a:rPr>
              <a:t>smartphone</a:t>
            </a:r>
            <a:r>
              <a:rPr lang="it-IT" altLang="zh-CN" sz="2000" dirty="0">
                <a:latin typeface="+mj-lt"/>
                <a:ea typeface="Tw Cen MT"/>
                <a:cs typeface="Arial" pitchFamily="34" charset="0"/>
              </a:rPr>
              <a:t> vuole essere uno strumento PER </a:t>
            </a:r>
            <a:r>
              <a:rPr lang="it-IT" altLang="zh-CN" sz="2000" dirty="0" err="1">
                <a:latin typeface="+mj-lt"/>
                <a:ea typeface="Tw Cen MT"/>
                <a:cs typeface="Arial" pitchFamily="34" charset="0"/>
              </a:rPr>
              <a:t>orientarSi</a:t>
            </a:r>
            <a:r>
              <a:rPr lang="it-IT" altLang="zh-CN" sz="2000" dirty="0">
                <a:latin typeface="+mj-lt"/>
                <a:ea typeface="Tw Cen MT"/>
                <a:cs typeface="Arial" pitchFamily="34" charset="0"/>
              </a:rPr>
              <a:t>, conoscere i PROPRI punti di forza e debolezza, chiedere aiuto. </a:t>
            </a:r>
          </a:p>
          <a:p>
            <a:pPr marR="0" lvl="0" indent="0" algn="just" fontAlgn="base">
              <a:lnSpc>
                <a:spcPct val="120000"/>
              </a:lnSpc>
              <a:spcBef>
                <a:spcPts val="1000"/>
              </a:spcBef>
              <a:spcAft>
                <a:spcPct val="0"/>
              </a:spcAft>
              <a:buClr>
                <a:schemeClr val="tx1"/>
              </a:buClr>
              <a:buSzTx/>
              <a:buFontTx/>
              <a:buNone/>
              <a:tabLst/>
            </a:pPr>
            <a:r>
              <a:rPr lang="it-IT" altLang="zh-CN" sz="2000" dirty="0">
                <a:latin typeface="+mj-lt"/>
                <a:ea typeface="Tw Cen MT"/>
                <a:cs typeface="Arial" pitchFamily="34" charset="0"/>
              </a:rPr>
              <a:t>Nella homepage è PRESENTE un test composto da alcune brevi domande. </a:t>
            </a:r>
            <a:br>
              <a:rPr lang="it-IT" altLang="zh-CN" sz="2000" dirty="0">
                <a:latin typeface="+mj-lt"/>
                <a:ea typeface="Tw Cen MT"/>
                <a:cs typeface="Arial" pitchFamily="34" charset="0"/>
              </a:rPr>
            </a:br>
            <a:r>
              <a:rPr lang="it-IT" altLang="zh-CN" sz="2000" dirty="0">
                <a:latin typeface="+mj-lt"/>
                <a:ea typeface="Tw Cen MT"/>
                <a:cs typeface="Arial" pitchFamily="34" charset="0"/>
              </a:rPr>
              <a:t>Sulla base dell’esito del questionario L’UTENTE potrà trovare un aiuto adeguato alle Sue esigenze. All’interno dell’</a:t>
            </a:r>
            <a:r>
              <a:rPr lang="it-IT" altLang="zh-CN" sz="2000" dirty="0" err="1">
                <a:latin typeface="+mj-lt"/>
                <a:ea typeface="Tw Cen MT"/>
                <a:cs typeface="Arial" pitchFamily="34" charset="0"/>
              </a:rPr>
              <a:t>app</a:t>
            </a:r>
            <a:r>
              <a:rPr lang="it-IT" altLang="zh-CN" sz="2000" dirty="0">
                <a:latin typeface="+mj-lt"/>
                <a:ea typeface="Tw Cen MT"/>
                <a:cs typeface="Arial" pitchFamily="34" charset="0"/>
              </a:rPr>
              <a:t>  SI TROVA anche una sezione dedicata AGLI obiettivi CHE  permetterà di stabilire un traguardo e di raggiungerlo un passo alla volta, con l’aiuto di alcuni suggerimenti. </a:t>
            </a:r>
          </a:p>
        </p:txBody>
      </p:sp>
      <p:pic>
        <p:nvPicPr>
          <p:cNvPr id="8" name="Picture 3"/>
          <p:cNvPicPr>
            <a:picLocks noChangeAspect="1" noChangeArrowheads="1"/>
          </p:cNvPicPr>
          <p:nvPr/>
        </p:nvPicPr>
        <p:blipFill>
          <a:blip r:embed="rId3" cstate="print"/>
          <a:srcRect/>
          <a:stretch>
            <a:fillRect/>
          </a:stretch>
        </p:blipFill>
        <p:spPr bwMode="auto">
          <a:xfrm>
            <a:off x="0" y="260648"/>
            <a:ext cx="2555776" cy="820833"/>
          </a:xfrm>
          <a:prstGeom prst="rect">
            <a:avLst/>
          </a:prstGeom>
          <a:noFill/>
          <a:ln w="9525">
            <a:noFill/>
            <a:miter lim="800000"/>
            <a:headEnd/>
            <a:tailEnd/>
          </a:ln>
        </p:spPr>
      </p:pic>
      <p:pic>
        <p:nvPicPr>
          <p:cNvPr id="9" name="Picture 2" descr="Comune di San Paolo d'Argon : Progetto Ricominciamo Insieme ..."/>
          <p:cNvPicPr>
            <a:picLocks noChangeAspect="1" noChangeArrowheads="1"/>
          </p:cNvPicPr>
          <p:nvPr/>
        </p:nvPicPr>
        <p:blipFill>
          <a:blip r:embed="rId4" cstate="print"/>
          <a:srcRect/>
          <a:stretch>
            <a:fillRect/>
          </a:stretch>
        </p:blipFill>
        <p:spPr bwMode="auto">
          <a:xfrm>
            <a:off x="7689439" y="0"/>
            <a:ext cx="1454561" cy="129463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Prospettive future</a:t>
            </a:r>
          </a:p>
        </p:txBody>
      </p:sp>
      <p:sp>
        <p:nvSpPr>
          <p:cNvPr id="3" name="Segnaposto contenuto 2"/>
          <p:cNvSpPr>
            <a:spLocks noGrp="1"/>
          </p:cNvSpPr>
          <p:nvPr>
            <p:ph sz="quarter" idx="13"/>
          </p:nvPr>
        </p:nvSpPr>
        <p:spPr>
          <a:xfrm>
            <a:off x="683568" y="2060848"/>
            <a:ext cx="8063134" cy="3424107"/>
          </a:xfrm>
        </p:spPr>
        <p:txBody>
          <a:bodyPr>
            <a:normAutofit/>
          </a:bodyPr>
          <a:lstStyle/>
          <a:p>
            <a:pPr marL="0" indent="0" algn="just">
              <a:buNone/>
            </a:pPr>
            <a:r>
              <a:rPr lang="it-IT" dirty="0"/>
              <a:t>L’obiettivo di Telefono Donna è quello di estendere questa progettualità “pilota” e trasformarla in un intervento sistematico di prevenzione e contrasto al fenomeno dei NEET da replicare in tutti gli Istituti Scolastici d’Italia .</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755576" y="4005064"/>
            <a:ext cx="3600400" cy="240214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lstStyle/>
          <a:p>
            <a:pPr algn="ctr"/>
            <a:r>
              <a:rPr lang="it-IT" dirty="0"/>
              <a:t>Supporto ai giovani </a:t>
            </a:r>
            <a:r>
              <a:rPr lang="it-IT" dirty="0" err="1"/>
              <a:t>neet</a:t>
            </a:r>
            <a:endParaRPr lang="it-IT"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pic>
        <p:nvPicPr>
          <p:cNvPr id="29701" name="Picture 5" descr="Potrebbe essere un'immagine raffigurante 4 persone e testo"/>
          <p:cNvPicPr>
            <a:picLocks noChangeAspect="1" noChangeArrowheads="1"/>
          </p:cNvPicPr>
          <p:nvPr/>
        </p:nvPicPr>
        <p:blipFill>
          <a:blip r:embed="rId5" cstate="print"/>
          <a:srcRect/>
          <a:stretch>
            <a:fillRect/>
          </a:stretch>
        </p:blipFill>
        <p:spPr bwMode="auto">
          <a:xfrm>
            <a:off x="5724128" y="1916832"/>
            <a:ext cx="3240360" cy="3707683"/>
          </a:xfrm>
          <a:prstGeom prst="rect">
            <a:avLst/>
          </a:prstGeom>
          <a:noFill/>
        </p:spPr>
      </p:pic>
      <p:sp>
        <p:nvSpPr>
          <p:cNvPr id="13" name="CasellaDiTesto 12"/>
          <p:cNvSpPr txBox="1"/>
          <p:nvPr/>
        </p:nvSpPr>
        <p:spPr>
          <a:xfrm>
            <a:off x="323528" y="1988840"/>
            <a:ext cx="5256584" cy="3382401"/>
          </a:xfrm>
          <a:prstGeom prst="rect">
            <a:avLst/>
          </a:prstGeom>
          <a:noFill/>
        </p:spPr>
        <p:txBody>
          <a:bodyPr wrap="square" rtlCol="0">
            <a:spAutoFit/>
          </a:bodyPr>
          <a:lstStyle/>
          <a:p>
            <a:pPr algn="just">
              <a:lnSpc>
                <a:spcPct val="120000"/>
              </a:lnSpc>
              <a:spcBef>
                <a:spcPts val="1000"/>
              </a:spcBef>
              <a:buClr>
                <a:schemeClr val="tx1"/>
              </a:buClr>
            </a:pPr>
            <a:r>
              <a:rPr lang="it-IT" altLang="zh-CN" sz="2000" dirty="0">
                <a:latin typeface="+mj-lt"/>
                <a:ea typeface="Tw Cen MT"/>
                <a:cs typeface="Arial" pitchFamily="34" charset="0"/>
              </a:rPr>
              <a:t>Il progetto muove dal presupposto che i bisogni dei giovani non siano semplicemente di natura pratica e organizzativa (difficoltà nel redigere un cv o nel metodo di studio) ma soprattutto  legati alla necessità di un sostegno a 360 gradi che parta da un indagine accurata delle dinamiche che hanno portato a una perdita di fiducia verso il futuro.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692696"/>
            <a:ext cx="7773338" cy="1596177"/>
          </a:xfrm>
        </p:spPr>
        <p:txBody>
          <a:bodyPr/>
          <a:lstStyle/>
          <a:p>
            <a:pPr algn="ctr"/>
            <a:r>
              <a:rPr lang="it-IT" dirty="0"/>
              <a:t>Supporto ai giovani </a:t>
            </a:r>
            <a:r>
              <a:rPr lang="it-IT" dirty="0" err="1"/>
              <a:t>neet</a:t>
            </a:r>
            <a:endParaRPr lang="it-IT" dirty="0"/>
          </a:p>
        </p:txBody>
      </p:sp>
      <p:sp>
        <p:nvSpPr>
          <p:cNvPr id="3" name="Segnaposto contenuto 2"/>
          <p:cNvSpPr>
            <a:spLocks noGrp="1"/>
          </p:cNvSpPr>
          <p:nvPr>
            <p:ph sz="quarter" idx="13"/>
          </p:nvPr>
        </p:nvSpPr>
        <p:spPr>
          <a:xfrm>
            <a:off x="395536" y="2060848"/>
            <a:ext cx="7772870" cy="3424107"/>
          </a:xfrm>
        </p:spPr>
        <p:txBody>
          <a:bodyPr>
            <a:noAutofit/>
          </a:bodyPr>
          <a:lstStyle/>
          <a:p>
            <a:pPr>
              <a:buFont typeface="Wingdings" pitchFamily="2" charset="2"/>
              <a:buChar char="ü"/>
            </a:pPr>
            <a:r>
              <a:rPr lang="it-IT" dirty="0"/>
              <a:t>Assistenza psicologica individuale e di gruppo (anche da remoto);</a:t>
            </a:r>
          </a:p>
          <a:p>
            <a:pPr>
              <a:buFont typeface="Wingdings" pitchFamily="2" charset="2"/>
              <a:buChar char="ü"/>
            </a:pPr>
            <a:r>
              <a:rPr lang="it-IT" dirty="0"/>
              <a:t> </a:t>
            </a:r>
            <a:r>
              <a:rPr lang="it-IT" dirty="0" err="1"/>
              <a:t>coaching</a:t>
            </a:r>
            <a:r>
              <a:rPr lang="it-IT" dirty="0"/>
              <a:t>;</a:t>
            </a:r>
          </a:p>
          <a:p>
            <a:pPr>
              <a:buFont typeface="Wingdings" pitchFamily="2" charset="2"/>
              <a:buChar char="ü"/>
            </a:pPr>
            <a:r>
              <a:rPr lang="it-IT" dirty="0"/>
              <a:t>orientamento scolastico;</a:t>
            </a:r>
          </a:p>
          <a:p>
            <a:pPr>
              <a:buFont typeface="Wingdings" pitchFamily="2" charset="2"/>
              <a:buChar char="ü"/>
            </a:pPr>
            <a:r>
              <a:rPr lang="it-IT" dirty="0"/>
              <a:t>Orientamento lavorativo.</a:t>
            </a:r>
          </a:p>
          <a:p>
            <a:pPr>
              <a:buFont typeface="Wingdings" pitchFamily="2" charset="2"/>
              <a:buChar char="v"/>
            </a:pPr>
            <a:endParaRPr lang="it-IT" dirty="0"/>
          </a:p>
          <a:p>
            <a:pPr>
              <a:buNone/>
            </a:pPr>
            <a:endParaRPr lang="it-IT" dirty="0"/>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pic>
        <p:nvPicPr>
          <p:cNvPr id="29699" name="Picture 3"/>
          <p:cNvPicPr>
            <a:picLocks noChangeAspect="1" noChangeArrowheads="1"/>
          </p:cNvPicPr>
          <p:nvPr/>
        </p:nvPicPr>
        <p:blipFill>
          <a:blip r:embed="rId5" cstate="print"/>
          <a:srcRect/>
          <a:stretch>
            <a:fillRect/>
          </a:stretch>
        </p:blipFill>
        <p:spPr bwMode="auto">
          <a:xfrm>
            <a:off x="5148064" y="2420888"/>
            <a:ext cx="2401295"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Sostegno alle famiglie</a:t>
            </a:r>
          </a:p>
        </p:txBody>
      </p:sp>
      <p:sp>
        <p:nvSpPr>
          <p:cNvPr id="3" name="Segnaposto contenuto 2"/>
          <p:cNvSpPr>
            <a:spLocks noGrp="1"/>
          </p:cNvSpPr>
          <p:nvPr>
            <p:ph sz="quarter" idx="13"/>
          </p:nvPr>
        </p:nvSpPr>
        <p:spPr/>
        <p:txBody>
          <a:bodyPr>
            <a:normAutofit/>
          </a:bodyPr>
          <a:lstStyle/>
          <a:p>
            <a:pPr marR="290830" algn="just">
              <a:spcBef>
                <a:spcPts val="600"/>
              </a:spcBef>
              <a:spcAft>
                <a:spcPts val="600"/>
              </a:spcAft>
              <a:buFont typeface="Wingdings" pitchFamily="2" charset="2"/>
              <a:buChar char="ü"/>
            </a:pPr>
            <a:r>
              <a:rPr lang="it-IT" dirty="0"/>
              <a:t>consulenza psicologica individuale;</a:t>
            </a:r>
          </a:p>
          <a:p>
            <a:pPr marR="290830" algn="just">
              <a:spcBef>
                <a:spcPts val="600"/>
              </a:spcBef>
              <a:spcAft>
                <a:spcPts val="600"/>
              </a:spcAft>
              <a:buFont typeface="Wingdings" pitchFamily="2" charset="2"/>
              <a:buChar char="ü"/>
            </a:pPr>
            <a:r>
              <a:rPr lang="it-IT" dirty="0"/>
              <a:t>costituzione di gruppi di mutuo aiuto;</a:t>
            </a:r>
          </a:p>
          <a:p>
            <a:pPr marR="290830" algn="just">
              <a:spcBef>
                <a:spcPts val="600"/>
              </a:spcBef>
              <a:spcAft>
                <a:spcPts val="600"/>
              </a:spcAft>
              <a:buFont typeface="Wingdings" pitchFamily="2" charset="2"/>
              <a:buChar char="ü"/>
            </a:pPr>
            <a:r>
              <a:rPr lang="it-IT" dirty="0"/>
              <a:t>Rinforzo delle competenze genitoriali.</a:t>
            </a:r>
          </a:p>
        </p:txBody>
      </p:sp>
      <p:pic>
        <p:nvPicPr>
          <p:cNvPr id="4" name="Picture 3"/>
          <p:cNvPicPr>
            <a:picLocks noChangeAspect="1" noChangeArrowheads="1"/>
          </p:cNvPicPr>
          <p:nvPr/>
        </p:nvPicPr>
        <p:blipFill>
          <a:blip r:embed="rId2" cstate="print"/>
          <a:srcRect/>
          <a:stretch>
            <a:fillRect/>
          </a:stretch>
        </p:blipFill>
        <p:spPr bwMode="auto">
          <a:xfrm>
            <a:off x="0" y="260648"/>
            <a:ext cx="2843808" cy="913340"/>
          </a:xfrm>
          <a:prstGeom prst="rect">
            <a:avLst/>
          </a:prstGeom>
          <a:noFill/>
          <a:ln w="9525">
            <a:noFill/>
            <a:miter lim="800000"/>
            <a:headEnd/>
            <a:tailEnd/>
          </a:ln>
        </p:spPr>
      </p:pic>
      <p:pic>
        <p:nvPicPr>
          <p:cNvPr id="5" name="Picture 2" descr="Comune di San Paolo d'Argon : Progetto Ricominciamo Insieme ..."/>
          <p:cNvPicPr>
            <a:picLocks noChangeAspect="1" noChangeArrowheads="1"/>
          </p:cNvPicPr>
          <p:nvPr/>
        </p:nvPicPr>
        <p:blipFill>
          <a:blip r:embed="rId3" cstate="print"/>
          <a:srcRect/>
          <a:stretch>
            <a:fillRect/>
          </a:stretch>
        </p:blipFill>
        <p:spPr bwMode="auto">
          <a:xfrm>
            <a:off x="7689439" y="0"/>
            <a:ext cx="1454561" cy="1294636"/>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7" name="CasellaDiTesto 6"/>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spTree>
    <p:extLst>
      <p:ext uri="{BB962C8B-B14F-4D97-AF65-F5344CB8AC3E}">
        <p14:creationId xmlns:p14="http://schemas.microsoft.com/office/powerpoint/2010/main" val="248187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4"/>
            <a:ext cx="7773338" cy="1596177"/>
          </a:xfrm>
        </p:spPr>
        <p:txBody>
          <a:bodyPr>
            <a:normAutofit/>
          </a:bodyPr>
          <a:lstStyle/>
          <a:p>
            <a:r>
              <a:rPr lang="it-IT" dirty="0"/>
              <a:t>PREVENZIONE</a:t>
            </a:r>
          </a:p>
        </p:txBody>
      </p:sp>
      <p:sp>
        <p:nvSpPr>
          <p:cNvPr id="3" name="Segnaposto contenuto 2"/>
          <p:cNvSpPr>
            <a:spLocks noGrp="1"/>
          </p:cNvSpPr>
          <p:nvPr>
            <p:ph sz="quarter" idx="13"/>
          </p:nvPr>
        </p:nvSpPr>
        <p:spPr/>
        <p:txBody>
          <a:bodyPr>
            <a:normAutofit/>
          </a:bodyPr>
          <a:lstStyle/>
          <a:p>
            <a:pPr marR="290830" algn="just">
              <a:spcBef>
                <a:spcPts val="600"/>
              </a:spcBef>
              <a:spcAft>
                <a:spcPts val="600"/>
              </a:spcAft>
              <a:buFont typeface="Wingdings" pitchFamily="2" charset="2"/>
              <a:buChar char="ü"/>
            </a:pPr>
            <a:r>
              <a:rPr lang="it-IT" dirty="0"/>
              <a:t>INTERVENTI mirati NELLE SCUOLE per intercettare il fenomeno e i suoi precursori (isolamento, bullismo, malattie psicosomatiche, assenze ingiustificate);</a:t>
            </a:r>
          </a:p>
          <a:p>
            <a:pPr marR="290830" algn="just">
              <a:spcBef>
                <a:spcPts val="600"/>
              </a:spcBef>
              <a:spcAft>
                <a:spcPts val="600"/>
              </a:spcAft>
              <a:buFont typeface="Wingdings" pitchFamily="2" charset="2"/>
              <a:buChar char="ü"/>
            </a:pPr>
            <a:r>
              <a:rPr lang="it-IT" dirty="0"/>
              <a:t>Realizzazione di incontri con il gruppo classe al fine di discutere sulle problematiche alla base del fenomeno e eventuali soluzioni.</a:t>
            </a:r>
          </a:p>
          <a:p>
            <a:pPr marL="0" marR="290830" indent="0" algn="just">
              <a:spcBef>
                <a:spcPts val="600"/>
              </a:spcBef>
              <a:spcAft>
                <a:spcPts val="600"/>
              </a:spcAft>
              <a:buNone/>
            </a:pPr>
            <a:endParaRPr lang="it-IT" dirty="0"/>
          </a:p>
        </p:txBody>
      </p:sp>
      <p:pic>
        <p:nvPicPr>
          <p:cNvPr id="4" name="Picture 2" descr="Comune di San Paolo d'Argon : Progetto Ricominciamo Insieme ..."/>
          <p:cNvPicPr>
            <a:picLocks noChangeAspect="1" noChangeArrowheads="1"/>
          </p:cNvPicPr>
          <p:nvPr/>
        </p:nvPicPr>
        <p:blipFill>
          <a:blip r:embed="rId2" cstate="print"/>
          <a:srcRect/>
          <a:stretch>
            <a:fillRect/>
          </a:stretch>
        </p:blipFill>
        <p:spPr bwMode="auto">
          <a:xfrm>
            <a:off x="7689439" y="0"/>
            <a:ext cx="1454561" cy="1294636"/>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6" name="CasellaDiTesto 5"/>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pic>
        <p:nvPicPr>
          <p:cNvPr id="7" name="Picture 3"/>
          <p:cNvPicPr>
            <a:picLocks noChangeAspect="1" noChangeArrowheads="1"/>
          </p:cNvPicPr>
          <p:nvPr/>
        </p:nvPicPr>
        <p:blipFill>
          <a:blip r:embed="rId4" cstate="print"/>
          <a:srcRect/>
          <a:stretch>
            <a:fillRect/>
          </a:stretch>
        </p:blipFill>
        <p:spPr bwMode="auto">
          <a:xfrm>
            <a:off x="0" y="260648"/>
            <a:ext cx="2843808" cy="913340"/>
          </a:xfrm>
          <a:prstGeom prst="rect">
            <a:avLst/>
          </a:prstGeom>
          <a:noFill/>
          <a:ln w="9525">
            <a:noFill/>
            <a:miter lim="800000"/>
            <a:headEnd/>
            <a:tailEnd/>
          </a:ln>
        </p:spPr>
      </p:pic>
    </p:spTree>
    <p:extLst>
      <p:ext uri="{BB962C8B-B14F-4D97-AF65-F5344CB8AC3E}">
        <p14:creationId xmlns:p14="http://schemas.microsoft.com/office/powerpoint/2010/main" val="2813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836712"/>
            <a:ext cx="7773338" cy="1596177"/>
          </a:xfrm>
        </p:spPr>
        <p:txBody>
          <a:bodyPr/>
          <a:lstStyle/>
          <a:p>
            <a:r>
              <a:rPr lang="it-IT" dirty="0"/>
              <a:t>sensibilizzazione</a:t>
            </a:r>
          </a:p>
        </p:txBody>
      </p:sp>
      <p:sp>
        <p:nvSpPr>
          <p:cNvPr id="3" name="Segnaposto contenuto 2"/>
          <p:cNvSpPr>
            <a:spLocks noGrp="1"/>
          </p:cNvSpPr>
          <p:nvPr>
            <p:ph sz="quarter" idx="13"/>
          </p:nvPr>
        </p:nvSpPr>
        <p:spPr/>
        <p:txBody>
          <a:bodyPr>
            <a:normAutofit/>
          </a:bodyPr>
          <a:lstStyle/>
          <a:p>
            <a:pPr algn="just">
              <a:buFont typeface="Wingdings" pitchFamily="2" charset="2"/>
              <a:buChar char="ü"/>
            </a:pPr>
            <a:r>
              <a:rPr lang="it-IT" sz="1800" dirty="0"/>
              <a:t>Realizzazione di un ciclo di workshop aperti alla cittadinanza;</a:t>
            </a:r>
          </a:p>
          <a:p>
            <a:pPr algn="just">
              <a:buFont typeface="Wingdings" pitchFamily="2" charset="2"/>
              <a:buChar char="ü"/>
            </a:pPr>
            <a:r>
              <a:rPr lang="it-IT" sz="1800" dirty="0"/>
              <a:t>Presentazione pubblica della ricerca elaborata sul fenomeno;</a:t>
            </a:r>
          </a:p>
          <a:p>
            <a:pPr algn="just">
              <a:buFont typeface="Wingdings" pitchFamily="2" charset="2"/>
              <a:buChar char="ü"/>
            </a:pPr>
            <a:r>
              <a:rPr lang="it-IT" sz="1800" dirty="0"/>
              <a:t>Realizzazione di una </a:t>
            </a:r>
            <a:r>
              <a:rPr lang="it-IT" sz="1800" dirty="0" err="1"/>
              <a:t>app</a:t>
            </a:r>
            <a:r>
              <a:rPr lang="it-IT" sz="1800" dirty="0"/>
              <a:t> per </a:t>
            </a:r>
            <a:r>
              <a:rPr lang="it-IT" sz="1800" dirty="0" err="1"/>
              <a:t>smartphone</a:t>
            </a:r>
            <a:r>
              <a:rPr lang="it-IT" sz="1800" dirty="0"/>
              <a:t> dove trovare informazioni utili per orientarsi nel mondo della scuola e del lavoro.</a:t>
            </a:r>
          </a:p>
        </p:txBody>
      </p:sp>
      <p:pic>
        <p:nvPicPr>
          <p:cNvPr id="4" name="Picture 2" descr="Comune di San Paolo d'Argon : Progetto Ricominciamo Insieme ..."/>
          <p:cNvPicPr>
            <a:picLocks noChangeAspect="1" noChangeArrowheads="1"/>
          </p:cNvPicPr>
          <p:nvPr/>
        </p:nvPicPr>
        <p:blipFill>
          <a:blip r:embed="rId2" cstate="print"/>
          <a:srcRect/>
          <a:stretch>
            <a:fillRect/>
          </a:stretch>
        </p:blipFill>
        <p:spPr bwMode="auto">
          <a:xfrm>
            <a:off x="7689439" y="0"/>
            <a:ext cx="1454561" cy="1294636"/>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6896493" y="5733256"/>
            <a:ext cx="2247507" cy="1124744"/>
          </a:xfrm>
          <a:prstGeom prst="rect">
            <a:avLst/>
          </a:prstGeom>
          <a:noFill/>
          <a:ln w="9525">
            <a:noFill/>
            <a:miter lim="800000"/>
            <a:headEnd/>
            <a:tailEnd/>
          </a:ln>
          <a:effectLst/>
        </p:spPr>
      </p:pic>
      <p:sp>
        <p:nvSpPr>
          <p:cNvPr id="6" name="CasellaDiTesto 5"/>
          <p:cNvSpPr txBox="1"/>
          <p:nvPr/>
        </p:nvSpPr>
        <p:spPr>
          <a:xfrm>
            <a:off x="7308304" y="5805264"/>
            <a:ext cx="1224136" cy="216024"/>
          </a:xfrm>
          <a:prstGeom prst="rect">
            <a:avLst/>
          </a:prstGeom>
          <a:noFill/>
        </p:spPr>
        <p:txBody>
          <a:bodyPr wrap="square" rtlCol="0">
            <a:spAutoFit/>
          </a:bodyPr>
          <a:lstStyle/>
          <a:p>
            <a:r>
              <a:rPr lang="it-IT" sz="800" dirty="0"/>
              <a:t>Con il contributo di</a:t>
            </a:r>
          </a:p>
        </p:txBody>
      </p:sp>
      <p:pic>
        <p:nvPicPr>
          <p:cNvPr id="7" name="Picture 3"/>
          <p:cNvPicPr>
            <a:picLocks noChangeAspect="1" noChangeArrowheads="1"/>
          </p:cNvPicPr>
          <p:nvPr/>
        </p:nvPicPr>
        <p:blipFill>
          <a:blip r:embed="rId4" cstate="print"/>
          <a:srcRect/>
          <a:stretch>
            <a:fillRect/>
          </a:stretch>
        </p:blipFill>
        <p:spPr bwMode="auto">
          <a:xfrm>
            <a:off x="0" y="260648"/>
            <a:ext cx="2843808" cy="9133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11960" y="332656"/>
            <a:ext cx="3805441" cy="3528392"/>
          </a:xfrm>
          <a:prstGeom prst="rect">
            <a:avLst/>
          </a:prstGeom>
          <a:noFill/>
          <a:ln w="9525">
            <a:noFill/>
            <a:miter lim="800000"/>
            <a:headEnd/>
            <a:tailEnd/>
          </a:ln>
        </p:spPr>
      </p:pic>
      <p:pic>
        <p:nvPicPr>
          <p:cNvPr id="4" name="Picture 2" descr="Da Regione Lombardia 7 milioni per il Bando Giovani Smart - Lombardia  Speciale"/>
          <p:cNvPicPr>
            <a:picLocks noChangeAspect="1" noChangeArrowheads="1"/>
          </p:cNvPicPr>
          <p:nvPr/>
        </p:nvPicPr>
        <p:blipFill>
          <a:blip r:embed="rId4" cstate="print"/>
          <a:srcRect/>
          <a:stretch>
            <a:fillRect/>
          </a:stretch>
        </p:blipFill>
        <p:spPr bwMode="auto">
          <a:xfrm>
            <a:off x="2123728" y="3861048"/>
            <a:ext cx="4341342" cy="2832009"/>
          </a:xfrm>
          <a:prstGeom prst="rect">
            <a:avLst/>
          </a:prstGeom>
          <a:noFill/>
        </p:spPr>
      </p:pic>
      <p:pic>
        <p:nvPicPr>
          <p:cNvPr id="5" name="Picture 2" descr="Comune di San Paolo d'Argon : Progetto Ricominciamo Insieme ..."/>
          <p:cNvPicPr>
            <a:picLocks noChangeAspect="1" noChangeArrowheads="1"/>
          </p:cNvPicPr>
          <p:nvPr/>
        </p:nvPicPr>
        <p:blipFill>
          <a:blip r:embed="rId5" cstate="print"/>
          <a:srcRect/>
          <a:stretch>
            <a:fillRect/>
          </a:stretch>
        </p:blipFill>
        <p:spPr bwMode="auto">
          <a:xfrm>
            <a:off x="7884368" y="0"/>
            <a:ext cx="1259632" cy="1121139"/>
          </a:xfrm>
          <a:prstGeom prst="rect">
            <a:avLst/>
          </a:prstGeom>
          <a:noFill/>
        </p:spPr>
      </p:pic>
      <p:pic>
        <p:nvPicPr>
          <p:cNvPr id="6" name="Picture 3"/>
          <p:cNvPicPr>
            <a:picLocks noChangeAspect="1" noChangeArrowheads="1"/>
          </p:cNvPicPr>
          <p:nvPr/>
        </p:nvPicPr>
        <p:blipFill>
          <a:blip r:embed="rId6" cstate="print"/>
          <a:srcRect/>
          <a:stretch>
            <a:fillRect/>
          </a:stretch>
        </p:blipFill>
        <p:spPr bwMode="auto">
          <a:xfrm>
            <a:off x="7524328" y="6047451"/>
            <a:ext cx="1619672" cy="810549"/>
          </a:xfrm>
          <a:prstGeom prst="rect">
            <a:avLst/>
          </a:prstGeom>
          <a:noFill/>
          <a:ln w="9525">
            <a:noFill/>
            <a:miter lim="800000"/>
            <a:headEnd/>
            <a:tailEnd/>
          </a:ln>
          <a:effectLst/>
        </p:spPr>
      </p:pic>
      <p:sp>
        <p:nvSpPr>
          <p:cNvPr id="7" name="CasellaDiTesto 6"/>
          <p:cNvSpPr txBox="1"/>
          <p:nvPr/>
        </p:nvSpPr>
        <p:spPr>
          <a:xfrm>
            <a:off x="7812360" y="6093296"/>
            <a:ext cx="1224136" cy="216024"/>
          </a:xfrm>
          <a:prstGeom prst="rect">
            <a:avLst/>
          </a:prstGeom>
          <a:noFill/>
        </p:spPr>
        <p:txBody>
          <a:bodyPr wrap="square" rtlCol="0">
            <a:spAutoFit/>
          </a:bodyPr>
          <a:lstStyle/>
          <a:p>
            <a:r>
              <a:rPr lang="it-IT" sz="800" dirty="0"/>
              <a:t>Con il contributo di</a:t>
            </a:r>
          </a:p>
        </p:txBody>
      </p:sp>
      <p:pic>
        <p:nvPicPr>
          <p:cNvPr id="20481" name="Picture 1"/>
          <p:cNvPicPr>
            <a:picLocks noChangeAspect="1" noChangeArrowheads="1"/>
          </p:cNvPicPr>
          <p:nvPr/>
        </p:nvPicPr>
        <p:blipFill>
          <a:blip r:embed="rId7" cstate="print"/>
          <a:srcRect/>
          <a:stretch>
            <a:fillRect/>
          </a:stretch>
        </p:blipFill>
        <p:spPr bwMode="auto">
          <a:xfrm>
            <a:off x="0" y="0"/>
            <a:ext cx="4343013" cy="31390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Goccia">
  <a:themeElements>
    <a:clrScheme name="Gocci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Goccia">
  <a:themeElements>
    <a:clrScheme name="Gocci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TM04033925[[fn=Goccia]]</Template>
  <TotalTime>969</TotalTime>
  <Words>2808</Words>
  <Application>Microsoft Office PowerPoint</Application>
  <PresentationFormat>Presentazione su schermo (4:3)</PresentationFormat>
  <Paragraphs>150</Paragraphs>
  <Slides>32</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32</vt:i4>
      </vt:variant>
    </vt:vector>
  </HeadingPairs>
  <TitlesOfParts>
    <vt:vector size="38" baseType="lpstr">
      <vt:lpstr>Arial</vt:lpstr>
      <vt:lpstr>Calibri</vt:lpstr>
      <vt:lpstr>Tw Cen MT</vt:lpstr>
      <vt:lpstr>Wingdings</vt:lpstr>
      <vt:lpstr>1_Goccia</vt:lpstr>
      <vt:lpstr>Goccia</vt:lpstr>
      <vt:lpstr>Presentazione standard di PowerPoint</vt:lpstr>
      <vt:lpstr>Obiettivi del progetto</vt:lpstr>
      <vt:lpstr>Alcuni dati</vt:lpstr>
      <vt:lpstr>Supporto ai giovani neet</vt:lpstr>
      <vt:lpstr>Supporto ai giovani neet</vt:lpstr>
      <vt:lpstr>Sostegno alle famiglie</vt:lpstr>
      <vt:lpstr>PREVENZIONE</vt:lpstr>
      <vt:lpstr>sensibilizzazione</vt:lpstr>
      <vt:lpstr>Presentazione standard di PowerPoint</vt:lpstr>
      <vt:lpstr>Presentazione standard di PowerPoint</vt:lpstr>
      <vt:lpstr>Lo sportello psicologico</vt:lpstr>
      <vt:lpstr>accessi</vt:lpstr>
      <vt:lpstr>I PERCORSI psicologici</vt:lpstr>
      <vt:lpstr>I PERCORSI psicologici</vt:lpstr>
      <vt:lpstr>I PERCORSI psicologici</vt:lpstr>
      <vt:lpstr>I PERCORSI psicologici</vt:lpstr>
      <vt:lpstr>I PERCORSI psicologici</vt:lpstr>
      <vt:lpstr>I PERCORSI psicologici</vt:lpstr>
      <vt:lpstr>I PERCORSI psicologici</vt:lpstr>
      <vt:lpstr>I PERCORSI psicologici</vt:lpstr>
      <vt:lpstr>I PERCORSI psicologici</vt:lpstr>
      <vt:lpstr>I PERCORSI di orientamento lavorativo</vt:lpstr>
      <vt:lpstr>I PERCORSI di orientamento lavorativo</vt:lpstr>
      <vt:lpstr>I PERCORSI di orientamento lavorativo</vt:lpstr>
      <vt:lpstr>Le famiglie supportate</vt:lpstr>
      <vt:lpstr>Le famiglie supportate</vt:lpstr>
      <vt:lpstr>INTERVENTI NELLE SCUOLE</vt:lpstr>
      <vt:lpstr>INTERVENTI NELLE SCUOLE</vt:lpstr>
      <vt:lpstr>INTERVENTI NELLE SCUOLE</vt:lpstr>
      <vt:lpstr>Presentazione standard di PowerPoint</vt:lpstr>
      <vt:lpstr>REALIZZAZIONE DELL’APP “Neetwork” </vt:lpstr>
      <vt:lpstr>Prospettive future</vt:lpstr>
    </vt:vector>
  </TitlesOfParts>
  <Company>CIRAH Onlus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ATTRAVERSO I SUOI OCCHI: un progetto per la protezione e il sostegno dei minori vittime di abusi e degli orfani speciali</dc:title>
  <dc:creator>Telefono Donna</dc:creator>
  <cp:lastModifiedBy>Turotti Laura</cp:lastModifiedBy>
  <cp:revision>127</cp:revision>
  <dcterms:created xsi:type="dcterms:W3CDTF">2022-07-12T10:33:09Z</dcterms:created>
  <dcterms:modified xsi:type="dcterms:W3CDTF">2023-11-17T10:02:25Z</dcterms:modified>
</cp:coreProperties>
</file>