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61" r:id="rId6"/>
    <p:sldId id="259" r:id="rId7"/>
    <p:sldId id="264" r:id="rId8"/>
    <p:sldId id="262" r:id="rId9"/>
    <p:sldId id="263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93CFC-2D07-45FE-98A6-EAB6BF6EBD82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D52C0-923D-4239-B08B-94BC23033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D52C0-923D-4239-B08B-94BC2303339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04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Ogni ragazzo ADHD ha specifiche peculiarità:</a:t>
            </a:r>
          </a:p>
          <a:p>
            <a:r>
              <a:rPr lang="it-IT" dirty="0" smtClean="0"/>
              <a:t>La</a:t>
            </a:r>
            <a:r>
              <a:rPr lang="it-IT" baseline="0" dirty="0" smtClean="0"/>
              <a:t> struttura del sistema esecutivo e quindi le sue alterazioni sono estremamente variegate in ognuno di noi; lo sono ovviamente anche quando vi sono delle alterazioni dello stesso sistema. </a:t>
            </a:r>
            <a:r>
              <a:rPr lang="it-IT" baseline="0" dirty="0" err="1" smtClean="0"/>
              <a:t>Questro</a:t>
            </a:r>
            <a:r>
              <a:rPr lang="it-IT" baseline="0" dirty="0" smtClean="0"/>
              <a:t> aspetto unito al fatto che ogni ragazzo presenza un diverso carattere e un diverso passato del vissuto ADHD sia a scuola che a casa rende ancora </a:t>
            </a:r>
            <a:r>
              <a:rPr lang="it-IT" baseline="0" dirty="0" err="1" smtClean="0"/>
              <a:t>piu’</a:t>
            </a:r>
            <a:r>
              <a:rPr lang="it-IT" baseline="0" dirty="0" smtClean="0"/>
              <a:t> variegato il quadro.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D52C0-923D-4239-B08B-94BC2303339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68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 CHE ANNI HA AVUTO LA DIAGNOSI?</a:t>
            </a:r>
          </a:p>
          <a:p>
            <a:r>
              <a:rPr lang="it-IT" dirty="0" smtClean="0"/>
              <a:t>E’AL</a:t>
            </a:r>
            <a:r>
              <a:rPr lang="it-IT" baseline="0" dirty="0" smtClean="0"/>
              <a:t> CORRENTE DELLA DIAGNOSI?</a:t>
            </a:r>
          </a:p>
          <a:p>
            <a:r>
              <a:rPr lang="it-IT" baseline="0" dirty="0" smtClean="0"/>
              <a:t>COME VIVE LA DIAGNOSI?</a:t>
            </a:r>
          </a:p>
          <a:p>
            <a:r>
              <a:rPr lang="it-IT" baseline="0" dirty="0" smtClean="0"/>
              <a:t>E’ IN TRATTAMENTO FARMACOLOGICO?</a:t>
            </a:r>
          </a:p>
          <a:p>
            <a:r>
              <a:rPr lang="it-IT" baseline="0" dirty="0" smtClean="0"/>
              <a:t>HA DSA O ALTRE DIAGNOSI ASSOCIATE 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D52C0-923D-4239-B08B-94BC2303339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05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COME</a:t>
            </a:r>
            <a:r>
              <a:rPr lang="it-IT" baseline="0" dirty="0" smtClean="0"/>
              <a:t> VIVE LA DIAGNOSI LA FAMIGLIA?</a:t>
            </a:r>
          </a:p>
          <a:p>
            <a:r>
              <a:rPr lang="it-IT" baseline="0" dirty="0" smtClean="0"/>
              <a:t>QUANTO  E’ CONSAPEVOLE LA FAMIGLIA DELLA DIAGNOSI?</a:t>
            </a:r>
          </a:p>
          <a:p>
            <a:r>
              <a:rPr lang="it-IT" baseline="0" dirty="0" smtClean="0"/>
              <a:t>AIUTI NELLO STUDIO A CASA?</a:t>
            </a:r>
          </a:p>
          <a:p>
            <a:r>
              <a:rPr lang="it-IT" baseline="0" dirty="0" smtClean="0"/>
              <a:t>FAMILIARI AFFETTI DA ADHD?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D52C0-923D-4239-B08B-94BC2303339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95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518A-CA30-46D8-B18B-CD125D0397D6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1294-E84A-418B-9AFD-96BE9FD3D8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518A-CA30-46D8-B18B-CD125D0397D6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1294-E84A-418B-9AFD-96BE9FD3D8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518A-CA30-46D8-B18B-CD125D0397D6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1294-E84A-418B-9AFD-96BE9FD3D8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518A-CA30-46D8-B18B-CD125D0397D6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1294-E84A-418B-9AFD-96BE9FD3D8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518A-CA30-46D8-B18B-CD125D0397D6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1294-E84A-418B-9AFD-96BE9FD3D8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518A-CA30-46D8-B18B-CD125D0397D6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1294-E84A-418B-9AFD-96BE9FD3D88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518A-CA30-46D8-B18B-CD125D0397D6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1294-E84A-418B-9AFD-96BE9FD3D8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518A-CA30-46D8-B18B-CD125D0397D6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1294-E84A-418B-9AFD-96BE9FD3D8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518A-CA30-46D8-B18B-CD125D0397D6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1294-E84A-418B-9AFD-96BE9FD3D8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518A-CA30-46D8-B18B-CD125D0397D6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8A1294-E84A-418B-9AFD-96BE9FD3D8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518A-CA30-46D8-B18B-CD125D0397D6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1294-E84A-418B-9AFD-96BE9FD3D8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CD518A-CA30-46D8-B18B-CD125D0397D6}" type="datetimeFigureOut">
              <a:rPr lang="it-IT" smtClean="0"/>
              <a:t>12/04/2015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A8A1294-E84A-418B-9AFD-96BE9FD3D88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uact=8&amp;ved=0CAcQjRw&amp;url=http://www.dagliottoaglianta.it/news/bentornata-dolly-a-jerago-con-ornago-va&amp;ei=pw4hVfqIE8muUZD3gpAK&amp;bvm=bv.89947451,d.d2s&amp;psig=AFQjCNFGpakT7OXG6XOT6wAx-Ox9fTjIZg&amp;ust=142831612428435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it/url?sa=i&amp;rct=j&amp;q=&amp;esrc=s&amp;frm=1&amp;source=images&amp;cd=&amp;cad=rja&amp;uact=8&amp;ved=0CAcQjRw&amp;url=http://www.trovalaricettagiusta.it/&amp;ei=6L4iVbTuEIaBU_r3gsgJ&amp;bvm=bv.89947451,d.d24&amp;psig=AFQjCNHfM04Bx0X14pogU7Idr8abu7oZZg&amp;ust=142842683232315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it/url?sa=i&amp;rct=j&amp;q=&amp;esrc=s&amp;frm=1&amp;source=images&amp;cd=&amp;cad=rja&amp;uact=8&amp;ved=0CAcQjRw&amp;url=http://letturesenzatempo.blogspot.com/2012_07_01_archive.html&amp;ei=rsIiVcyiGYHTUfmkgbAG&amp;psig=AFQjCNEFRnLcl_Q7buzZQ5nnuknLSrFHYQ&amp;ust=142842779936491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it/url?sa=i&amp;rct=j&amp;q=&amp;esrc=s&amp;frm=1&amp;source=images&amp;cd=&amp;cad=rja&amp;uact=8&amp;ved=0CAcQjRw&amp;url=http://www.dislessia-adhd-discalculia.com/articoli/disorientamento-confusione-e-i-sintomi-di-add/&amp;ei=LAkhVcKFFMH1Uq2pgfgB&amp;bvm=bv.89947451,d.d2s&amp;psig=AFQjCNHwP9oya2AWvrKsMvNclL8BFqyiSQ&amp;ust=1428314722375862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it/url?sa=i&amp;rct=j&amp;q=&amp;esrc=s&amp;frm=1&amp;source=images&amp;cd=&amp;cad=rja&amp;uact=8&amp;ved=0CAcQjRw&amp;url=http://www.ilpost.it/2013/11/05/personaggi-simpson-morti/&amp;ei=9KQiVcGIJoP0ULzxgugF&amp;bvm=bv.89947451,d.d24&amp;psig=AFQjCNFltfvZ5zT6nd9pex6A4VOo5kZ4yQ&amp;ust=142841980289382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uact=8&amp;ved=0CAcQjRw&amp;url=http://articolamente.altervista.org/&amp;ei=xQwhVZPAGYj5UPq_gpAG&amp;bvm=bv.89947451,d.d2s&amp;psig=AFQjCNF6OvVaj6A_7QlODAeddjN1ZrgRpw&amp;ust=142831535587806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uact=8&amp;ved=0CAcQjRw&amp;url=http://www.forumsalute.it/community/forum_65_oculistica/thrd_170981_congiuntivite_e_altre_domande_1.html&amp;ei=TBEhVY34PMv1ULzOgPgB&amp;bvm=bv.89947451,d.d2s&amp;psig=AFQjCNEJv_B1XRWhPAN-8OBagdJ7vLt7KA&amp;ust=142831684084950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://www.google.it/url?sa=i&amp;rct=j&amp;q=&amp;esrc=s&amp;frm=1&amp;source=images&amp;cd=&amp;cad=rja&amp;uact=8&amp;ved=0CAcQjRw&amp;url=http://culture.you-ng.it/2014/03/11/simpson-danno-lultimo-saluto-uno-dei-personaggi-storici-della-serie/&amp;ei=p7YiVarpJIStU8ecgpgJ&amp;bvm=bv.89947451,d.d24&amp;psig=AFQjCNEnySZVJYZew7T9gwq0yRAEl5FHfg&amp;ust=1428424584626013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it/url?sa=i&amp;rct=j&amp;q=&amp;esrc=s&amp;frm=1&amp;source=images&amp;cd=&amp;cad=rja&amp;uact=8&amp;ved=0CAcQjRw&amp;url=http://es.simpsons.wikia.com/wiki/Dr._Nick_Riviera&amp;ei=PbwiVZSGDsrdUYfOgbgC&amp;bvm=bv.89947451,d.d24&amp;psig=AFQjCNHuem5tuQuYkDC6Lm7p6Cb1aZbE9g&amp;ust=14284260866418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hyperlink" Target="https://www.google.it/url?sa=i&amp;rct=j&amp;q=&amp;esrc=s&amp;frm=1&amp;source=images&amp;cd=&amp;cad=rja&amp;uact=8&amp;ved=0CAcQjRw&amp;url=https://rehabilitacionymedicinafisica.wordpress.com/category/general/page/6/&amp;ei=0LwiVZG-JozuUJiggMAD&amp;bvm=bv.89947451,d.d24&amp;psig=AFQjCNHuem5tuQuYkDC6Lm7p6Cb1aZbE9g&amp;ust=142842608664188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it/url?sa=i&amp;rct=j&amp;q=&amp;esrc=s&amp;frm=1&amp;source=images&amp;cd=&amp;cad=rja&amp;uact=8&amp;ved=0CAcQjRw&amp;url=http://blog.libero.it/animati/11860838.html&amp;ei=LLgiVezQCYXuUJumg6AK&amp;bvm=bv.89947451,d.d24&amp;psig=AFQjCNEnySZVJYZew7T9gwq0yRAEl5FHfg&amp;ust=14284245846260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google.it/url?sa=i&amp;rct=j&amp;q=&amp;esrc=s&amp;frm=1&amp;source=images&amp;cd=&amp;cad=rja&amp;uact=8&amp;ved=0CAcQjRw&amp;url=http://robertoscalas.altervista.org/farsa-americana-santelia-come-monorotaia-springfield/&amp;ei=CsIiVeWFHIj_UNmEg5gF&amp;bvm=bv.89947451,d.d24&amp;psig=AFQjCNGsd_B9ON1GErMf7C27BG_AieNZxQ&amp;ust=142842759350833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google.it/url?sa=i&amp;rct=j&amp;q=&amp;esrc=s&amp;frm=1&amp;source=images&amp;cd=&amp;cad=rja&amp;uact=8&amp;ved=0CAcQjRw&amp;url=http://alighierimacerata.gov.it/genitori/rappresentanti-di-classe/&amp;ei=Pb4iVeTpE4f1UrP1gTA&amp;bvm=bv.89947451,d.d24&amp;psig=AFQjCNH-nfr1nZzhEAaxYYtlCfDewt19fA&amp;ust=142842667555913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Il consiglio orientativo in terza media: come orientare …e non disorientare le famiglie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9140000">
            <a:off x="1138424" y="2273396"/>
            <a:ext cx="7113300" cy="329259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CHIARA </a:t>
            </a:r>
            <a:r>
              <a:rPr lang="it-IT" dirty="0" err="1" smtClean="0"/>
              <a:t>Gori</a:t>
            </a:r>
            <a:r>
              <a:rPr lang="it-IT" dirty="0" smtClean="0"/>
              <a:t>- genitore e referente </a:t>
            </a:r>
            <a:r>
              <a:rPr lang="it-IT" dirty="0" err="1" smtClean="0"/>
              <a:t>aifa</a:t>
            </a:r>
            <a:r>
              <a:rPr lang="it-IT" dirty="0" smtClean="0"/>
              <a:t> </a:t>
            </a:r>
            <a:r>
              <a:rPr lang="it-IT" dirty="0" err="1" smtClean="0"/>
              <a:t>milanosud</a:t>
            </a:r>
            <a:endParaRPr lang="it-IT" dirty="0"/>
          </a:p>
        </p:txBody>
      </p:sp>
      <p:sp>
        <p:nvSpPr>
          <p:cNvPr id="4" name="AutoShape 2" descr="Risultati immagini per aifa lombardia logo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aifa lombardia logo"/>
          <p:cNvSpPr>
            <a:spLocks noChangeAspect="1" noChangeArrowheads="1"/>
          </p:cNvSpPr>
          <p:nvPr/>
        </p:nvSpPr>
        <p:spPr bwMode="auto">
          <a:xfrm>
            <a:off x="2540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Risultati immagini per aifa lombardia logo"/>
          <p:cNvSpPr>
            <a:spLocks noChangeAspect="1" noChangeArrowheads="1"/>
          </p:cNvSpPr>
          <p:nvPr/>
        </p:nvSpPr>
        <p:spPr bwMode="auto">
          <a:xfrm>
            <a:off x="4064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8" descr="Risultati immagini per aifa lombardia logo"/>
          <p:cNvSpPr>
            <a:spLocks noChangeAspect="1" noChangeArrowheads="1"/>
          </p:cNvSpPr>
          <p:nvPr/>
        </p:nvSpPr>
        <p:spPr bwMode="auto">
          <a:xfrm>
            <a:off x="5588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2" name="Picture 10" descr="http://www.dagliottoaglianta.it/wp-content/uploads/2013/04/logoAIFA_Lombardia_ri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9" y="337642"/>
            <a:ext cx="16192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635896" y="4316645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 La scuola ha un problema solo. I ragazzi che perde»</a:t>
            </a:r>
          </a:p>
          <a:p>
            <a:endParaRPr lang="it-IT" sz="2000" dirty="0"/>
          </a:p>
          <a:p>
            <a:r>
              <a:rPr lang="it-IT" sz="2000" i="1" dirty="0" smtClean="0"/>
              <a:t>Lettera ad una professoressa -1967 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30803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QUINDI COSA FARE?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NON VI SONO RICETTE </a:t>
            </a:r>
          </a:p>
          <a:p>
            <a:endParaRPr lang="it-IT" dirty="0"/>
          </a:p>
          <a:p>
            <a:r>
              <a:rPr lang="it-IT" dirty="0" smtClean="0"/>
              <a:t>PRECONFEZIONATE!</a:t>
            </a:r>
            <a:endParaRPr lang="it-IT" dirty="0"/>
          </a:p>
        </p:txBody>
      </p:sp>
      <p:pic>
        <p:nvPicPr>
          <p:cNvPr id="3074" name="Picture 2" descr="http://www.trovalaricettagiusta.it/img/Trova-La-RICETTA-giusta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RAGIONAMENTO DA TENER PRESENTE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TRA I CRITERI DELL’ORIENTAMENTO SCOLASTICO SONO PRIORITARIE IN ADHD RISPETTO ALLE COMPONENTI DI INDIRIZZO:</a:t>
            </a:r>
          </a:p>
          <a:p>
            <a:endParaRPr lang="it-IT" dirty="0"/>
          </a:p>
          <a:p>
            <a:pPr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</a:rPr>
              <a:t>COMPONENTI MOTIVAZIONALI DEL RAGAZZO/A ADHD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</a:rPr>
              <a:t>CAPACITA’ DI ACCOGLIENZA DELLA SCUOLA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</a:rPr>
              <a:t>CONTESTO RELAZIONALE DELLA CLASSE, SOPRATTUTTO TRA PARI 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/>
            <a:r>
              <a:rPr lang="it-IT" dirty="0" smtClean="0"/>
              <a:t>--&gt; TENENDO PRESENTI TALI PREMESSE E’ POSSIBILE PENSARE ALLA COSTRUZIONE DI UN PROGETTO EDUCATIVO CHE ABBIA COME SCOPO LA </a:t>
            </a:r>
            <a:r>
              <a:rPr lang="it-IT" dirty="0" smtClean="0">
                <a:solidFill>
                  <a:srgbClr val="FF0000"/>
                </a:solidFill>
              </a:rPr>
              <a:t>FORMAZIONE, NON TANTO PROFESSIONALE, QUANTO PERSONALE DEI RAGAZZI</a:t>
            </a:r>
          </a:p>
          <a:p>
            <a:pPr marL="0" indent="0"/>
            <a:r>
              <a:rPr lang="it-IT" dirty="0" smtClean="0"/>
              <a:t>CIOE’: </a:t>
            </a:r>
            <a:r>
              <a:rPr lang="it-IT" sz="2800" dirty="0" smtClean="0">
                <a:solidFill>
                  <a:srgbClr val="FF0000"/>
                </a:solidFill>
              </a:rPr>
              <a:t>PROGETTO DI VITA !!!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1.bp.blogspot.com/-AEfevMo8jsA/T_bCxHR7Y0I/AAAAAAAAALg/L8GkgPL7kI8/s1600/BartSimps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3121"/>
            <a:ext cx="2019300" cy="19240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NON INSERIAMO DEI «MURI dove non necessario «……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utente\AppData\Local\Microsoft\Windows\Temporary Internet Files\Content.IE5\19A36O5Z\20150412_083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piccola riflessione finale….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28572"/>
          </a:xfrm>
        </p:spPr>
        <p:txBody>
          <a:bodyPr/>
          <a:lstStyle/>
          <a:p>
            <a:r>
              <a:rPr lang="it-IT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 	«Gli insegnanti che mi hanno salvato – e che hanno fatto di me un insegnante – non erano formati per questo. Non si sono preoccupati dell’origine della mia infermità scolastica. Non hanno perso tempo a cercarne le cause e tanto meno a farmi la predica. Erano adulti di fronte ad adolescenti in pericolo. Hanno capito che occorreva agire tempestivamente. Si sono buttati di nuovo, giorno dopo giorno, ancora e ancora…Alla fine mi hanno tirato fuori. </a:t>
            </a:r>
            <a:r>
              <a:rPr lang="it-IT" smtClean="0"/>
              <a:t>E molti </a:t>
            </a:r>
            <a:r>
              <a:rPr lang="it-IT" dirty="0" smtClean="0"/>
              <a:t>altri con me. Ci hanno letteralmente ripescati. Dobbiamo loro la vita».</a:t>
            </a:r>
          </a:p>
          <a:p>
            <a:endParaRPr lang="it-IT" dirty="0"/>
          </a:p>
          <a:p>
            <a:r>
              <a:rPr lang="it-IT" i="1" dirty="0" smtClean="0"/>
              <a:t>                       		da D. Pennac, Diario di scuola, cit., p.33</a:t>
            </a:r>
            <a:endParaRPr lang="it-IT" i="1" dirty="0"/>
          </a:p>
        </p:txBody>
      </p:sp>
      <p:pic>
        <p:nvPicPr>
          <p:cNvPr id="2050" name="Picture 2" descr="Risultati immagini per simpson pes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2209800" cy="20669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it-IT" dirty="0" smtClean="0"/>
              <a:t>Ogni ragazzo </a:t>
            </a:r>
            <a:r>
              <a:rPr lang="it-IT" dirty="0" err="1" smtClean="0"/>
              <a:t>adhd</a:t>
            </a:r>
            <a:r>
              <a:rPr lang="it-IT" dirty="0" smtClean="0"/>
              <a:t> </a:t>
            </a:r>
            <a:r>
              <a:rPr lang="it-IT" dirty="0" err="1" smtClean="0"/>
              <a:t>e’</a:t>
            </a:r>
            <a:r>
              <a:rPr lang="it-IT" dirty="0" smtClean="0"/>
              <a:t> diverso!</a:t>
            </a:r>
            <a:endParaRPr lang="it-IT" dirty="0"/>
          </a:p>
        </p:txBody>
      </p:sp>
      <p:pic>
        <p:nvPicPr>
          <p:cNvPr id="4" name="Picture 4" descr="http://u.jimdo.com/www63/o/s042d44101e8f0f3b/img/ia081a4519f1eab89/1391458516/std/image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9" y="3501008"/>
            <a:ext cx="379327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sultati immagini per adhd e orientamen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adhd e orientamento scolast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86" y="13407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adhd e orientamento scolast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83893"/>
            <a:ext cx="3071519" cy="20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adhd e orientamento scolasti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2098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392372"/>
            <a:ext cx="7520940" cy="548640"/>
          </a:xfrm>
        </p:spPr>
        <p:txBody>
          <a:bodyPr/>
          <a:lstStyle/>
          <a:p>
            <a:r>
              <a:rPr lang="it-IT" sz="3000" dirty="0" smtClean="0">
                <a:solidFill>
                  <a:srgbClr val="FF0000"/>
                </a:solidFill>
              </a:rPr>
              <a:t>DIVERSI PUNTI DI VISTA </a:t>
            </a:r>
            <a:endParaRPr lang="it-IT" sz="30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smtClean="0"/>
              <a:t>DALLA PARTE DEI RAGAZZI</a:t>
            </a:r>
          </a:p>
          <a:p>
            <a:endParaRPr lang="it-IT" dirty="0"/>
          </a:p>
          <a:p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dirty="0" smtClean="0"/>
              <a:t>DALLA PARTE DELLA FAMIGLIA</a:t>
            </a:r>
          </a:p>
          <a:p>
            <a:endParaRPr lang="it-IT" sz="2000" dirty="0"/>
          </a:p>
          <a:p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dirty="0" smtClean="0"/>
              <a:t>DALLA PARTE DELLA SCUOLA</a:t>
            </a:r>
            <a:endParaRPr lang="it-IT" sz="2000" dirty="0"/>
          </a:p>
        </p:txBody>
      </p:sp>
      <p:pic>
        <p:nvPicPr>
          <p:cNvPr id="1026" name="Picture 2" descr="Risultati immagini per famig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1152128" cy="12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simpson personag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1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isultati immagini per simpson personaggi SCUOLA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10" descr="Risultati immagini per simpson personaggi SCUOLA"/>
          <p:cNvSpPr>
            <a:spLocks noChangeAspect="1" noChangeArrowheads="1"/>
          </p:cNvSpPr>
          <p:nvPr/>
        </p:nvSpPr>
        <p:spPr bwMode="auto">
          <a:xfrm>
            <a:off x="2540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6" name="Picture 12" descr="http://www.ilpost.it/wp-content/uploads/2013/11/edna-caprapall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48" y="4077072"/>
            <a:ext cx="2195736" cy="10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FACCIO DA GRANDE?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100629"/>
            <a:ext cx="3605024" cy="3540460"/>
          </a:xfrm>
        </p:spPr>
        <p:txBody>
          <a:bodyPr/>
          <a:lstStyle/>
          <a:p>
            <a:r>
              <a:rPr lang="it-IT" dirty="0"/>
              <a:t>Ogni ragazzo con storia di ADHD ha specifiche peculiarità in quanto: </a:t>
            </a:r>
          </a:p>
          <a:p>
            <a:endParaRPr lang="it-IT" dirty="0"/>
          </a:p>
        </p:txBody>
      </p:sp>
      <p:pic>
        <p:nvPicPr>
          <p:cNvPr id="2050" name="Picture 2" descr="http://articolamente.altervista.org/wp-content/uploads/2013/09/orientamento-scolastico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2985663" cy="31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283968" y="1700808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La </a:t>
            </a:r>
            <a:r>
              <a:rPr lang="it-IT" dirty="0">
                <a:solidFill>
                  <a:srgbClr val="FF0000"/>
                </a:solidFill>
              </a:rPr>
              <a:t>struttura del sistema esecutivo </a:t>
            </a:r>
            <a:r>
              <a:rPr lang="it-IT" dirty="0"/>
              <a:t>e quindi le sue alterazioni sono estremamente variegate in ognuno di noi; lo sono ovviamente anche quando vi sono delle alterazioni dello stesso sistema. 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Questo </a:t>
            </a:r>
            <a:r>
              <a:rPr lang="it-IT" dirty="0"/>
              <a:t>aspetto unito al fatto che ogni ragazzo </a:t>
            </a:r>
            <a:r>
              <a:rPr lang="it-IT" dirty="0" smtClean="0"/>
              <a:t>presenta </a:t>
            </a:r>
            <a:r>
              <a:rPr lang="it-IT" dirty="0"/>
              <a:t>un </a:t>
            </a:r>
            <a:r>
              <a:rPr lang="it-IT" dirty="0">
                <a:solidFill>
                  <a:srgbClr val="FF0000"/>
                </a:solidFill>
              </a:rPr>
              <a:t>diverso carattere e un diverso passato del vissuto </a:t>
            </a:r>
            <a:r>
              <a:rPr lang="it-IT" dirty="0" smtClean="0">
                <a:solidFill>
                  <a:srgbClr val="FF0000"/>
                </a:solidFill>
              </a:rPr>
              <a:t>ADHD</a:t>
            </a:r>
            <a:r>
              <a:rPr lang="it-IT" dirty="0" smtClean="0"/>
              <a:t>, </a:t>
            </a:r>
            <a:r>
              <a:rPr lang="it-IT" dirty="0"/>
              <a:t>sia a scuola che a </a:t>
            </a:r>
            <a:r>
              <a:rPr lang="it-IT" dirty="0" smtClean="0"/>
              <a:t>casa,  </a:t>
            </a:r>
            <a:r>
              <a:rPr lang="it-IT" dirty="0"/>
              <a:t>rende ancora </a:t>
            </a:r>
            <a:r>
              <a:rPr lang="it-IT" dirty="0" err="1"/>
              <a:t>piu’</a:t>
            </a:r>
            <a:r>
              <a:rPr lang="it-IT" dirty="0"/>
              <a:t> variegato il quadro. </a:t>
            </a:r>
          </a:p>
        </p:txBody>
      </p:sp>
    </p:spTree>
    <p:extLst>
      <p:ext uri="{BB962C8B-B14F-4D97-AF65-F5344CB8AC3E}">
        <p14:creationId xmlns:p14="http://schemas.microsoft.com/office/powerpoint/2010/main" val="15041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ELEMENTI DA TENER PRESENTI NELLA SCELTA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- 	A </a:t>
            </a:r>
            <a:r>
              <a:rPr lang="it-IT" dirty="0"/>
              <a:t>CHE ANNI HA AVUTO LA DIAGNOSI?</a:t>
            </a:r>
          </a:p>
          <a:p>
            <a:pPr>
              <a:buFontTx/>
              <a:buChar char="-"/>
            </a:pPr>
            <a:r>
              <a:rPr lang="it-IT" dirty="0" smtClean="0"/>
              <a:t>E’AL </a:t>
            </a:r>
            <a:r>
              <a:rPr lang="it-IT" dirty="0"/>
              <a:t>CORRENTE DELLA DIAGNOSI</a:t>
            </a:r>
            <a:r>
              <a:rPr lang="it-IT" dirty="0" smtClean="0"/>
              <a:t>?</a:t>
            </a:r>
          </a:p>
          <a:p>
            <a:pPr>
              <a:buFontTx/>
              <a:buChar char="-"/>
            </a:pPr>
            <a:r>
              <a:rPr lang="it-IT" dirty="0" smtClean="0"/>
              <a:t>E’ CONSAPEVOLE DELLA DIAGNOSI </a:t>
            </a:r>
            <a:endParaRPr lang="it-IT" dirty="0"/>
          </a:p>
          <a:p>
            <a:r>
              <a:rPr lang="it-IT" dirty="0" smtClean="0"/>
              <a:t>- 	IL RAGAZZO/A COME </a:t>
            </a:r>
            <a:r>
              <a:rPr lang="it-IT" dirty="0"/>
              <a:t>VIVE LA DIAGNOSI?</a:t>
            </a:r>
          </a:p>
          <a:p>
            <a:pPr>
              <a:buFontTx/>
              <a:buChar char="-"/>
            </a:pPr>
            <a:r>
              <a:rPr lang="it-IT" dirty="0" smtClean="0"/>
              <a:t>E</a:t>
            </a:r>
            <a:r>
              <a:rPr lang="it-IT" dirty="0"/>
              <a:t>’ IN TRATTAMENTO </a:t>
            </a:r>
            <a:r>
              <a:rPr lang="it-IT" dirty="0" smtClean="0"/>
              <a:t>FARMACOLOGICO?COME VIVE IL FATTO DI PRENDERE IL FARMACO </a:t>
            </a:r>
          </a:p>
          <a:p>
            <a:pPr>
              <a:buFontTx/>
              <a:buChar char="-"/>
            </a:pPr>
            <a:r>
              <a:rPr lang="it-IT" dirty="0" smtClean="0"/>
              <a:t>HA FATTO TERAPIA MULTIMODALE?</a:t>
            </a:r>
            <a:endParaRPr lang="it-IT" dirty="0"/>
          </a:p>
          <a:p>
            <a:pPr>
              <a:buFontTx/>
              <a:buChar char="-"/>
            </a:pPr>
            <a:r>
              <a:rPr lang="it-IT" dirty="0" smtClean="0"/>
              <a:t>HA </a:t>
            </a:r>
            <a:r>
              <a:rPr lang="it-IT" dirty="0"/>
              <a:t>DSA O ALTRE DIAGNOSI ASSOCIATE </a:t>
            </a:r>
            <a:r>
              <a:rPr lang="it-IT" dirty="0" smtClean="0"/>
              <a:t>?</a:t>
            </a:r>
          </a:p>
          <a:p>
            <a:pPr>
              <a:buFontTx/>
              <a:buChar char="-"/>
            </a:pPr>
            <a:r>
              <a:rPr lang="it-IT" dirty="0" smtClean="0"/>
              <a:t>COSA FA NEL SUO TEMPO LIBERO?</a:t>
            </a:r>
          </a:p>
          <a:p>
            <a:pPr>
              <a:buFontTx/>
              <a:buChar char="-"/>
            </a:pPr>
            <a:r>
              <a:rPr lang="it-IT" dirty="0" smtClean="0"/>
              <a:t>QUALI SONO I SUOI PUNTI DI FORZA?</a:t>
            </a:r>
            <a:endParaRPr lang="it-IT" dirty="0"/>
          </a:p>
          <a:p>
            <a:endParaRPr lang="it-IT" dirty="0"/>
          </a:p>
        </p:txBody>
      </p:sp>
      <p:pic>
        <p:nvPicPr>
          <p:cNvPr id="4" name="Picture 6" descr="Risultati immagini per simpson personaggi SCU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880320" cy="23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«Cosa </a:t>
            </a:r>
            <a:r>
              <a:rPr lang="it-IT" dirty="0" err="1" smtClean="0"/>
              <a:t>fara’</a:t>
            </a:r>
            <a:r>
              <a:rPr lang="it-IT" dirty="0" smtClean="0"/>
              <a:t> mio figlio da grande?»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1. QUESTI RAGAZZI HANNO DIETRO INSIEME ALLE LORO</a:t>
            </a:r>
          </a:p>
          <a:p>
            <a:r>
              <a:rPr lang="it-IT" dirty="0" smtClean="0"/>
              <a:t>FAMIGLIE UN PASSATO DI DIFFICOLTA’ E TERAPIE</a:t>
            </a:r>
          </a:p>
          <a:p>
            <a:r>
              <a:rPr lang="it-IT" dirty="0" smtClean="0"/>
              <a:t>	- COME SONO LE RELAZIONI FAMILIARI ? </a:t>
            </a:r>
          </a:p>
          <a:p>
            <a:r>
              <a:rPr lang="it-IT" dirty="0" smtClean="0"/>
              <a:t>	- COME </a:t>
            </a:r>
            <a:r>
              <a:rPr lang="it-IT" dirty="0"/>
              <a:t>VIVE LA DIAGNOSI LA FAMIGLIA?</a:t>
            </a:r>
          </a:p>
          <a:p>
            <a:r>
              <a:rPr lang="it-IT" dirty="0" smtClean="0"/>
              <a:t>	- QUANTO  </a:t>
            </a:r>
            <a:r>
              <a:rPr lang="it-IT" dirty="0"/>
              <a:t>E’ CONSAPEVOLE LA FAMIGLIA DELLA DIAGNOSI?</a:t>
            </a:r>
          </a:p>
          <a:p>
            <a:r>
              <a:rPr lang="it-IT" dirty="0" smtClean="0"/>
              <a:t>	- VI SONO AIUTI </a:t>
            </a:r>
            <a:r>
              <a:rPr lang="it-IT" dirty="0"/>
              <a:t>NELLO STUDIO A CASA?</a:t>
            </a:r>
          </a:p>
          <a:p>
            <a:r>
              <a:rPr lang="it-IT" dirty="0" smtClean="0"/>
              <a:t>	- VI SONO ALTRI FAMILIARI </a:t>
            </a:r>
            <a:r>
              <a:rPr lang="it-IT" dirty="0"/>
              <a:t>AFFETTI DA ADHD</a:t>
            </a:r>
            <a:r>
              <a:rPr lang="it-IT" dirty="0" smtClean="0"/>
              <a:t>?</a:t>
            </a:r>
          </a:p>
          <a:p>
            <a:endParaRPr lang="it-IT" dirty="0" smtClean="0"/>
          </a:p>
          <a:p>
            <a:r>
              <a:rPr lang="it-IT" dirty="0" smtClean="0"/>
              <a:t>2. ALTRI HANNO AVUTO DIAGNOSI PIU’ TARDIVE</a:t>
            </a:r>
            <a:endParaRPr lang="it-IT" dirty="0"/>
          </a:p>
        </p:txBody>
      </p:sp>
      <p:sp>
        <p:nvSpPr>
          <p:cNvPr id="4" name="AutoShape 2" descr="Risultati immagini per mamma preoccupata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http://img1.iol.it/c/imgd/foto/43011022/12/83/senopip0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ulture.you-ng.it/wp-content/uploads/sites/3/2014/03/i-simpsons2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3573016"/>
            <a:ext cx="1789649" cy="13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732340" cy="1623080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A </a:t>
            </a:r>
            <a:r>
              <a:rPr lang="it-IT" dirty="0"/>
              <a:t>VOLTE INSIEME ALLA FAMIGLIA POSSIAMO TROVARE IL PARERE DEGLI SPECIALISTI CHE SEGUONO IL RAGAZZO/A ( PIU’ O MENO PRESENTI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it-IT" dirty="0"/>
          </a:p>
          <a:p>
            <a:r>
              <a:rPr lang="it-IT" dirty="0" smtClean="0"/>
              <a:t>	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IN GENERE </a:t>
            </a:r>
          </a:p>
          <a:p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- NEUROPSICHIATRA INFANTILE</a:t>
            </a:r>
          </a:p>
          <a:p>
            <a:r>
              <a:rPr lang="it-IT" dirty="0"/>
              <a:t>	</a:t>
            </a:r>
            <a:r>
              <a:rPr lang="it-IT" dirty="0" smtClean="0"/>
              <a:t>- PEDAGOGISTA</a:t>
            </a:r>
          </a:p>
          <a:p>
            <a:r>
              <a:rPr lang="it-IT" dirty="0"/>
              <a:t>	</a:t>
            </a:r>
            <a:r>
              <a:rPr lang="it-IT" dirty="0" smtClean="0"/>
              <a:t>- PSICOLOGO</a:t>
            </a:r>
          </a:p>
          <a:p>
            <a:endParaRPr lang="it-IT" dirty="0" smtClean="0"/>
          </a:p>
          <a:p>
            <a:r>
              <a:rPr lang="it-IT" dirty="0" smtClean="0"/>
              <a:t>SPESSO NON IN REGIME ASL MA PRIVATO </a:t>
            </a:r>
          </a:p>
          <a:p>
            <a:r>
              <a:rPr lang="it-IT" dirty="0" smtClean="0"/>
              <a:t>O ENTRAMBI !!!</a:t>
            </a:r>
            <a:endParaRPr lang="it-IT" dirty="0"/>
          </a:p>
        </p:txBody>
      </p:sp>
      <p:pic>
        <p:nvPicPr>
          <p:cNvPr id="1026" name="Picture 2" descr="http://vignette4.wikia.nocookie.net/lossimpson/images/b/b6/Dr_Nick.png/revision/latest?cb=20090130140433&amp;path-prefix=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83338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habilitacionymedicinafisica.files.wordpress.com/2009/01/new4_good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06619"/>
            <a:ext cx="1752130" cy="199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isultati immagini per simpson pesc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03243"/>
            <a:ext cx="1890911" cy="141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INSEGNANTI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IN GENERALE VIENE POSTO SUI RAGAZZI ADHD ( E SU TUTTI I DSA) UN GIUDIZIO E UN CONSIGLIO BASATO: 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SUL RENDIMENTO SCOLASTICO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SUL COMPORTAMENTO </a:t>
            </a:r>
            <a:endParaRPr lang="it-IT" dirty="0"/>
          </a:p>
        </p:txBody>
      </p:sp>
      <p:pic>
        <p:nvPicPr>
          <p:cNvPr id="2050" name="Picture 2" descr="http://www.dimensionetv.com/userfiles/image/simpson/9384lionel_hutz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218506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obertoscalas.altervista.org/wp-content/uploads/2014/06/Lyle_Lanley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61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INOLTRE: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 smtClean="0"/>
              <a:t>IL RAGAZZO/A E’ CERTIFICATO COME BES (normativa 27-12-2012)?</a:t>
            </a:r>
          </a:p>
          <a:p>
            <a:pPr>
              <a:buFontTx/>
              <a:buChar char="-"/>
            </a:pPr>
            <a:r>
              <a:rPr lang="it-IT" smtClean="0"/>
              <a:t>OLTRE </a:t>
            </a:r>
            <a:r>
              <a:rPr lang="it-IT" dirty="0" smtClean="0"/>
              <a:t>A </a:t>
            </a:r>
            <a:r>
              <a:rPr lang="it-IT" smtClean="0"/>
              <a:t>ADHD VI E’ COMORBIDITA</a:t>
            </a:r>
            <a:r>
              <a:rPr lang="it-IT" dirty="0" smtClean="0"/>
              <a:t>’ CON DSA E PDP DA LEGGE 170/2010?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 IL RAGAZZO/A HA CERTIFICAZIONE 104/92 ? QUANTE ORE DI SOSTEGNO GLI SONO STATE ASSEGNATE? HA UN EDUCATORE?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COME VERRA’ VALUTATO IL LIVELLO DELLA MIA DIDATTICA SE LO PRESENTO AL LICEO CON UN PROFILO IN USCITA DALLE MEDIE MEDIOCRE LEGATO ALLA DINAMICA ADHD?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ME LA SENTO DI ESPORMI DAVANTI AL RESTANTE CONSIGLIO DI CLASSE CON IL MIO PARERE MAGARI DIFFERENTE ?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2050" name="Picture 2" descr="http://alighierimacerata.gov.it/wp-content/uploads/sites/29/RAPPRESENTANTI-GENITORI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4175573" cy="17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265</TotalTime>
  <Words>529</Words>
  <Application>Microsoft Office PowerPoint</Application>
  <PresentationFormat>Presentazione su schermo (4:3)</PresentationFormat>
  <Paragraphs>107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Angoli</vt:lpstr>
      <vt:lpstr>Il consiglio orientativo in terza media: come orientare …e non disorientare le famiglie</vt:lpstr>
      <vt:lpstr>Ogni ragazzo adhd e’ diverso!</vt:lpstr>
      <vt:lpstr>DIVERSI PUNTI DI VISTA </vt:lpstr>
      <vt:lpstr>COSA FACCIO DA GRANDE? </vt:lpstr>
      <vt:lpstr>ELEMENTI DA TENER PRESENTI NELLA SCELTA</vt:lpstr>
      <vt:lpstr>«Cosa fara’ mio figlio da grande?» </vt:lpstr>
      <vt:lpstr>  A VOLTE INSIEME ALLA FAMIGLIA POSSIAMO TROVARE IL PARERE DEGLI SPECIALISTI CHE SEGUONO IL RAGAZZO/A ( PIU’ O MENO PRESENTI  </vt:lpstr>
      <vt:lpstr>GLI INSEGNANTI</vt:lpstr>
      <vt:lpstr>INOLTRE:</vt:lpstr>
      <vt:lpstr>QUINDI COSA FARE?</vt:lpstr>
      <vt:lpstr>RAGIONAMENTO DA TENER PRESENTE </vt:lpstr>
      <vt:lpstr> NON INSERIAMO DEI «MURI dove non necessario «…… </vt:lpstr>
      <vt:lpstr>Una piccola riflessione finale….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consiglio orientativo in terza media: come orientare …e non disorientare le famiglie</dc:title>
  <dc:creator>utente</dc:creator>
  <cp:lastModifiedBy>utente</cp:lastModifiedBy>
  <cp:revision>33</cp:revision>
  <dcterms:created xsi:type="dcterms:W3CDTF">2015-04-05T09:54:18Z</dcterms:created>
  <dcterms:modified xsi:type="dcterms:W3CDTF">2015-04-12T14:36:54Z</dcterms:modified>
</cp:coreProperties>
</file>