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6729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2090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9273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3544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588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27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4350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411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09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3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6737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531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01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21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734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409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5872F-30D8-4B0C-93E7-26B13352270A}" type="datetimeFigureOut">
              <a:rPr lang="it-IT" smtClean="0"/>
              <a:t>07/05/2026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D2F17A-7C3B-4AE4-9B5B-AB39B8664D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946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cdaopera-my.sharepoint.com/:v:/g/personal/mara_nugnes_icopera_edu_it/IQBV_h1L1AtmT7PXh4FpkH1kAT7ZIA9JEkYXjsTE4BUK_T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CCCF7D-0540-8116-6AFC-741A813C2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185860"/>
            <a:ext cx="7766936" cy="2914654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G</a:t>
            </a:r>
            <a:r>
              <a:rPr lang="it-IT" dirty="0"/>
              <a:t>RUPPO di </a:t>
            </a:r>
            <a:r>
              <a:rPr lang="it-IT" dirty="0">
                <a:solidFill>
                  <a:srgbClr val="FF0000"/>
                </a:solidFill>
              </a:rPr>
              <a:t>L</a:t>
            </a:r>
            <a:r>
              <a:rPr lang="it-IT" dirty="0"/>
              <a:t>AVORO PER </a:t>
            </a:r>
            <a:r>
              <a:rPr lang="it-IT" dirty="0">
                <a:solidFill>
                  <a:srgbClr val="FF0000"/>
                </a:solidFill>
              </a:rPr>
              <a:t>I</a:t>
            </a:r>
            <a:r>
              <a:rPr lang="it-IT" dirty="0"/>
              <a:t>NCLUSIONE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E7A489A-E9C0-4F28-2E25-32CE779FC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693770"/>
            <a:ext cx="7766936" cy="521167"/>
          </a:xfrm>
        </p:spPr>
        <p:txBody>
          <a:bodyPr/>
          <a:lstStyle/>
          <a:p>
            <a:pPr algn="ctr"/>
            <a:r>
              <a:rPr lang="it-IT" dirty="0"/>
              <a:t>7 MAGGIO 2026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1767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C6E2E7-1DC8-5F8C-2893-0219B3073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347" y="1209675"/>
            <a:ext cx="8596668" cy="1320800"/>
          </a:xfrm>
        </p:spPr>
        <p:txBody>
          <a:bodyPr/>
          <a:lstStyle/>
          <a:p>
            <a:pPr algn="ctr"/>
            <a:r>
              <a:rPr lang="it-IT" dirty="0"/>
              <a:t>Monitoraggio e valutazione finale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AF1360-697E-7946-36A0-62BC9DD92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347" y="2530475"/>
            <a:ext cx="8596668" cy="698500"/>
          </a:xfrm>
        </p:spPr>
        <p:txBody>
          <a:bodyPr>
            <a:normAutofit/>
          </a:bodyPr>
          <a:lstStyle/>
          <a:p>
            <a:pPr lvl="0" algn="just"/>
            <a:r>
              <a:rPr lang="it-IT" b="1" dirty="0"/>
              <a:t>VERIFICA PEI FINALE (GLO): </a:t>
            </a:r>
            <a:r>
              <a:rPr lang="it-IT" dirty="0"/>
              <a:t>Cosa dobbiamo compilare a GIUGNO?</a:t>
            </a:r>
          </a:p>
          <a:p>
            <a:pPr marL="0" lv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6347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195B584-A950-5885-0FAD-163054CD2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4836" y="1580665"/>
            <a:ext cx="3973190" cy="4084328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566FBC26-3AB8-7F2B-B950-84F0D2AD1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097" y="681038"/>
            <a:ext cx="8596668" cy="6334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Sezione INTEGRAZIONI</a:t>
            </a:r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ADA88CE6-C92E-953D-0F4F-F29B38EAA820}"/>
              </a:ext>
            </a:extLst>
          </p:cNvPr>
          <p:cNvCxnSpPr>
            <a:cxnSpLocks/>
          </p:cNvCxnSpPr>
          <p:nvPr/>
        </p:nvCxnSpPr>
        <p:spPr>
          <a:xfrm flipH="1">
            <a:off x="2614613" y="3622829"/>
            <a:ext cx="11287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1EE7134-7121-BF2E-D7DB-8BF50D882655}"/>
              </a:ext>
            </a:extLst>
          </p:cNvPr>
          <p:cNvSpPr txBox="1"/>
          <p:nvPr/>
        </p:nvSpPr>
        <p:spPr>
          <a:xfrm>
            <a:off x="447675" y="5136260"/>
            <a:ext cx="177165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Ore sostegno</a:t>
            </a:r>
          </a:p>
          <a:p>
            <a:r>
              <a:rPr lang="it-IT" dirty="0"/>
              <a:t>Assistenza</a:t>
            </a:r>
          </a:p>
          <a:p>
            <a:r>
              <a:rPr lang="it-IT" dirty="0"/>
              <a:t>Arredi</a:t>
            </a:r>
          </a:p>
          <a:p>
            <a:r>
              <a:rPr lang="it-IT" dirty="0"/>
              <a:t>farmaci</a:t>
            </a: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A8E065F9-4B5B-DCDE-0170-DF31B9CEC4EC}"/>
              </a:ext>
            </a:extLst>
          </p:cNvPr>
          <p:cNvCxnSpPr/>
          <p:nvPr/>
        </p:nvCxnSpPr>
        <p:spPr>
          <a:xfrm>
            <a:off x="6096000" y="2085975"/>
            <a:ext cx="1762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40CDD10-8DE8-B6FB-C0C9-535FDC2401CE}"/>
              </a:ext>
            </a:extLst>
          </p:cNvPr>
          <p:cNvSpPr txBox="1"/>
          <p:nvPr/>
        </p:nvSpPr>
        <p:spPr>
          <a:xfrm>
            <a:off x="8072438" y="1743075"/>
            <a:ext cx="260032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/>
              <a:t>Adeguamenti e Valutazioni</a:t>
            </a:r>
          </a:p>
        </p:txBody>
      </p: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D57CBBDA-F9CD-24CD-6EE8-08DBE633C77E}"/>
              </a:ext>
            </a:extLst>
          </p:cNvPr>
          <p:cNvCxnSpPr>
            <a:cxnSpLocks/>
          </p:cNvCxnSpPr>
          <p:nvPr/>
        </p:nvCxnSpPr>
        <p:spPr>
          <a:xfrm>
            <a:off x="9215438" y="2389406"/>
            <a:ext cx="0" cy="484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84A71708-6E24-96D7-4B1F-FD46CE5233F4}"/>
              </a:ext>
            </a:extLst>
          </p:cNvPr>
          <p:cNvSpPr txBox="1"/>
          <p:nvPr/>
        </p:nvSpPr>
        <p:spPr>
          <a:xfrm>
            <a:off x="8069602" y="3035737"/>
            <a:ext cx="260032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/>
              <a:t>Aggiungi valutazione finale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D447AE92-C5A9-2C0C-994D-5E5BBD6996EA}"/>
              </a:ext>
            </a:extLst>
          </p:cNvPr>
          <p:cNvSpPr txBox="1"/>
          <p:nvPr/>
        </p:nvSpPr>
        <p:spPr>
          <a:xfrm>
            <a:off x="7305675" y="3868638"/>
            <a:ext cx="4438650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u="sng" dirty="0">
                <a:solidFill>
                  <a:srgbClr val="FF0000"/>
                </a:solidFill>
              </a:rPr>
              <a:t>SOLO PER CLASSI QUINTE E TERZA SECONDARIA</a:t>
            </a:r>
            <a:r>
              <a:rPr lang="it-IT" b="1" dirty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it-IT" b="1" dirty="0">
                <a:solidFill>
                  <a:srgbClr val="FF0000"/>
                </a:solidFill>
              </a:rPr>
              <a:t>CERTIFICAZIONE DELLE COMPETENZE </a:t>
            </a:r>
            <a:r>
              <a:rPr lang="it-IT" dirty="0"/>
              <a:t>da indicare le differenze per i bambini per i quali non può essere compilata quella del registro in quanto seguono programmazione diversa.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2AADE14-FF61-904C-A55E-70C11E04D806}"/>
              </a:ext>
            </a:extLst>
          </p:cNvPr>
          <p:cNvSpPr txBox="1"/>
          <p:nvPr/>
        </p:nvSpPr>
        <p:spPr>
          <a:xfrm>
            <a:off x="33337" y="2873780"/>
            <a:ext cx="2600325" cy="120032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/>
              <a:t>Interventi necessari per garantire il diritto allo studio e la frequenza</a:t>
            </a:r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A5C6FBA5-3E2F-5CAA-151A-21E126BB7F58}"/>
              </a:ext>
            </a:extLst>
          </p:cNvPr>
          <p:cNvCxnSpPr/>
          <p:nvPr/>
        </p:nvCxnSpPr>
        <p:spPr>
          <a:xfrm>
            <a:off x="1214438" y="4075331"/>
            <a:ext cx="0" cy="1060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931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BD3BC-96ED-AD41-DF95-21F01A61A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6F60AB-5E7C-B57E-4205-F6961BBFC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347" y="1209675"/>
            <a:ext cx="8596668" cy="1320800"/>
          </a:xfrm>
        </p:spPr>
        <p:txBody>
          <a:bodyPr/>
          <a:lstStyle/>
          <a:p>
            <a:pPr algn="ctr"/>
            <a:r>
              <a:rPr lang="it-IT" dirty="0"/>
              <a:t>Monitoraggio e valutazione finale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887B7C-BE6A-D81D-0D12-A93D92579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347" y="2530474"/>
            <a:ext cx="8596668" cy="2627313"/>
          </a:xfrm>
        </p:spPr>
        <p:txBody>
          <a:bodyPr>
            <a:noAutofit/>
          </a:bodyPr>
          <a:lstStyle/>
          <a:p>
            <a:pPr lvl="0" algn="just"/>
            <a:r>
              <a:rPr lang="it-IT" b="1" dirty="0"/>
              <a:t>Verifica dei PEI e dei PDP:</a:t>
            </a:r>
            <a:r>
              <a:rPr lang="it-IT" dirty="0"/>
              <a:t> Analisi del raggiungimento degli obiettivi prefissati per gli alunni con disabilità (BES e DSA). Cosa ha funzionato e cosa va ricalibrato?</a:t>
            </a:r>
          </a:p>
          <a:p>
            <a:pPr lvl="0" algn="just"/>
            <a:r>
              <a:rPr lang="it-IT" b="1" dirty="0"/>
              <a:t>Efficacia degli interventi di supporto:</a:t>
            </a:r>
            <a:r>
              <a:rPr lang="it-IT" dirty="0"/>
              <a:t> Valutazione dell'impatto dei docenti di sostegno, degli educatori e delle attività di laboratorio.</a:t>
            </a:r>
          </a:p>
          <a:p>
            <a:pPr algn="just"/>
            <a:r>
              <a:rPr lang="it-IT" b="1" dirty="0"/>
              <a:t>Analisi del clima inclusivo:</a:t>
            </a:r>
            <a:r>
              <a:rPr lang="it-IT" dirty="0"/>
              <a:t> Feedback sintetico dai Consigli di Classe/team docenti sulla partecipazione e socializzazione degli alunni nel gruppo e sulla reale collaborazione tra docenti.</a:t>
            </a:r>
          </a:p>
          <a:p>
            <a:pPr lvl="0" algn="just"/>
            <a:endParaRPr lang="it-IT" dirty="0"/>
          </a:p>
          <a:p>
            <a:pPr marL="0" lvl="0" indent="0" algn="just">
              <a:buNone/>
            </a:pPr>
            <a:endParaRPr lang="it-IT" dirty="0"/>
          </a:p>
          <a:p>
            <a:pPr lvl="0" algn="just"/>
            <a:endParaRPr lang="it-IT" dirty="0"/>
          </a:p>
          <a:p>
            <a:pPr marL="0" lv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2104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9787A1-A356-43E7-AE67-C139FC1C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Rendicontazione delle risorse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3D812D-9079-BB27-A0E4-40C906E69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b="1" dirty="0"/>
              <a:t>Utilizzo delle ore:</a:t>
            </a:r>
            <a:r>
              <a:rPr lang="it-IT" dirty="0"/>
              <a:t> Verifica finale sull'impiego delle ore di sostegno e delle deroghe ricevute.</a:t>
            </a:r>
          </a:p>
          <a:p>
            <a:pPr marL="0" lvl="0" indent="0">
              <a:buNone/>
            </a:pPr>
            <a:endParaRPr lang="it-IT" dirty="0"/>
          </a:p>
          <a:p>
            <a:pPr lvl="0"/>
            <a:r>
              <a:rPr lang="it-IT" b="1" dirty="0"/>
              <a:t>Progetti specifici:</a:t>
            </a:r>
            <a:r>
              <a:rPr lang="it-IT" dirty="0"/>
              <a:t> Breve relazione sui progetti di inclusione finanziati (es. PNRR, progetti d'istituto, sportelli psicologici).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402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87CBB2-6E77-06AD-F3FC-EDBD7EE33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Pianificazione per l’anno scolastico successivo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98DFFC-9438-5CE7-299A-221929BDB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b="1" dirty="0"/>
              <a:t>Analisi delle nuove certificazioni:</a:t>
            </a:r>
            <a:r>
              <a:rPr lang="it-IT" dirty="0"/>
              <a:t> Esame (nel rispetto della privacy) delle nuove iscrizioni e delle diagnosi pervenute in corso d'anno per determinare il fabbisogno di organico.</a:t>
            </a:r>
          </a:p>
          <a:p>
            <a:pPr marL="0" lvl="0" indent="0">
              <a:buNone/>
            </a:pPr>
            <a:endParaRPr lang="it-IT" dirty="0"/>
          </a:p>
          <a:p>
            <a:pPr lvl="0"/>
            <a:r>
              <a:rPr lang="it-IT" b="1" dirty="0"/>
              <a:t>Proposta del Progetto Annuale per l’Inclusione (PI):</a:t>
            </a:r>
            <a:r>
              <a:rPr lang="it-IT" dirty="0"/>
              <a:t>Discussione e bozza del documento da approvare entro giugno, che riassume le criticità e i punti di forza dell'istituto.</a:t>
            </a:r>
          </a:p>
          <a:p>
            <a:pPr marL="0" lvl="0" indent="0">
              <a:buNone/>
            </a:pPr>
            <a:endParaRPr lang="it-IT" dirty="0"/>
          </a:p>
          <a:p>
            <a:pPr lvl="0"/>
            <a:r>
              <a:rPr lang="it-IT" b="1" dirty="0"/>
              <a:t>Formazione docenti:</a:t>
            </a:r>
            <a:r>
              <a:rPr lang="it-IT" dirty="0"/>
              <a:t> Individuazione di aree tematiche per la formazione obbligatoria o facoltativa del prossimo anno (es. nuove tecnologie per BES, gestione del comportamento).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8177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AC2914-181E-4340-8E3D-A6C71C255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5260" y="1106948"/>
            <a:ext cx="8596668" cy="817563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Protocollo crisi situazioni emergenziali </a:t>
            </a:r>
            <a:br>
              <a:rPr lang="it-IT" dirty="0"/>
            </a:b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8E208C1-14ED-56D6-DB93-0DB3480929D9}"/>
              </a:ext>
            </a:extLst>
          </p:cNvPr>
          <p:cNvSpPr txBox="1"/>
          <p:nvPr/>
        </p:nvSpPr>
        <p:spPr>
          <a:xfrm>
            <a:off x="1956619" y="2753032"/>
            <a:ext cx="71947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hlinkClick r:id="rId2"/>
              </a:rPr>
              <a:t>https://icdaopera-my.sharepoint.com/:v:/g/personal/mara_nugnes_icopera_edu_it/IQBV_h1L1AtmT7PXh4FpkH1kAT7ZIA9JEkYXjsTE4BUK_Tk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0596332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TM02900688[[fn=Sfaccettatura]]</Template>
  <TotalTime>52</TotalTime>
  <Words>334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Sfaccettatura</vt:lpstr>
      <vt:lpstr>GRUPPO di LAVORO PER INCLUSIONE </vt:lpstr>
      <vt:lpstr>Monitoraggio e valutazione finale</vt:lpstr>
      <vt:lpstr>Sezione INTEGRAZIONI</vt:lpstr>
      <vt:lpstr>Monitoraggio e valutazione finale</vt:lpstr>
      <vt:lpstr>Rendicontazione delle risorse</vt:lpstr>
      <vt:lpstr>Pianificazione per l’anno scolastico successivo</vt:lpstr>
      <vt:lpstr>Protocollo crisi situazioni emergenziali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Fiorella Orsino</dc:creator>
  <cp:lastModifiedBy>LUIGI CAPURRO</cp:lastModifiedBy>
  <cp:revision>2</cp:revision>
  <dcterms:created xsi:type="dcterms:W3CDTF">2026-05-04T11:54:00Z</dcterms:created>
  <dcterms:modified xsi:type="dcterms:W3CDTF">2026-05-07T15:23:03Z</dcterms:modified>
</cp:coreProperties>
</file>