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64" r:id="rId5"/>
    <p:sldId id="267" r:id="rId6"/>
    <p:sldId id="265" r:id="rId7"/>
    <p:sldId id="25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872F-30D8-4B0C-93E7-26B13352270A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F17A-7C3B-4AE4-9B5B-AB39B8664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6729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872F-30D8-4B0C-93E7-26B13352270A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F17A-7C3B-4AE4-9B5B-AB39B8664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209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872F-30D8-4B0C-93E7-26B13352270A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F17A-7C3B-4AE4-9B5B-AB39B8664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0381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872F-30D8-4B0C-93E7-26B13352270A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F17A-7C3B-4AE4-9B5B-AB39B8664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6737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872F-30D8-4B0C-93E7-26B13352270A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F17A-7C3B-4AE4-9B5B-AB39B8664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5317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872F-30D8-4B0C-93E7-26B13352270A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F17A-7C3B-4AE4-9B5B-AB39B8664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011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872F-30D8-4B0C-93E7-26B13352270A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F17A-7C3B-4AE4-9B5B-AB39B8664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3215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872F-30D8-4B0C-93E7-26B13352270A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F17A-7C3B-4AE4-9B5B-AB39B8664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7348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872F-30D8-4B0C-93E7-26B13352270A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F17A-7C3B-4AE4-9B5B-AB39B8664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5409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872F-30D8-4B0C-93E7-26B13352270A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F17A-7C3B-4AE4-9B5B-AB39B8664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2090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872F-30D8-4B0C-93E7-26B13352270A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F17A-7C3B-4AE4-9B5B-AB39B8664D27}" type="slidenum">
              <a:rPr lang="it-IT" smtClean="0"/>
              <a:t>‹N›</a:t>
            </a:fld>
            <a:endParaRPr lang="it-I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9273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872F-30D8-4B0C-93E7-26B13352270A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F17A-7C3B-4AE4-9B5B-AB39B8664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3544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872F-30D8-4B0C-93E7-26B13352270A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F17A-7C3B-4AE4-9B5B-AB39B8664D27}" type="slidenum">
              <a:rPr lang="it-IT" smtClean="0"/>
              <a:t>‹N›</a:t>
            </a:fld>
            <a:endParaRPr lang="it-I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58863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872F-30D8-4B0C-93E7-26B13352270A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F17A-7C3B-4AE4-9B5B-AB39B8664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827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872F-30D8-4B0C-93E7-26B13352270A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F17A-7C3B-4AE4-9B5B-AB39B8664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43507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5872F-30D8-4B0C-93E7-26B13352270A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F17A-7C3B-4AE4-9B5B-AB39B8664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4110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5872F-30D8-4B0C-93E7-26B13352270A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7D2F17A-7C3B-4AE4-9B5B-AB39B8664D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9466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CCCF7D-0540-8116-6AFC-741A813C2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185860"/>
            <a:ext cx="7766936" cy="2914654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FF0000"/>
                </a:solidFill>
              </a:rPr>
              <a:t>G</a:t>
            </a:r>
            <a:r>
              <a:rPr lang="it-IT" dirty="0"/>
              <a:t>RUPPO di </a:t>
            </a:r>
            <a:r>
              <a:rPr lang="it-IT" dirty="0">
                <a:solidFill>
                  <a:srgbClr val="FF0000"/>
                </a:solidFill>
              </a:rPr>
              <a:t>L</a:t>
            </a:r>
            <a:r>
              <a:rPr lang="it-IT" dirty="0"/>
              <a:t>AVORO PER </a:t>
            </a:r>
            <a:r>
              <a:rPr lang="it-IT" dirty="0">
                <a:solidFill>
                  <a:srgbClr val="FF0000"/>
                </a:solidFill>
              </a:rPr>
              <a:t>I</a:t>
            </a:r>
            <a:r>
              <a:rPr lang="it-IT" dirty="0"/>
              <a:t>NCLUSIONE</a:t>
            </a:r>
            <a:br>
              <a:rPr lang="it-IT" dirty="0"/>
            </a:b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E7A489A-E9C0-4F28-2E25-32CE779FC2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693770"/>
            <a:ext cx="7766936" cy="521167"/>
          </a:xfrm>
        </p:spPr>
        <p:txBody>
          <a:bodyPr/>
          <a:lstStyle/>
          <a:p>
            <a:pPr algn="ctr"/>
            <a:r>
              <a:rPr lang="it-IT" dirty="0"/>
              <a:t>29 SETTEMBRE 2026</a:t>
            </a:r>
          </a:p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01767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C6E2E7-1DC8-5F8C-2893-0219B3073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85" y="3281363"/>
            <a:ext cx="8596668" cy="1320800"/>
          </a:xfrm>
        </p:spPr>
        <p:txBody>
          <a:bodyPr/>
          <a:lstStyle/>
          <a:p>
            <a:pPr algn="ctr"/>
            <a:r>
              <a:rPr lang="it-IT" dirty="0"/>
              <a:t>WWW.COSMIICF.IT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0BFA8B2-8A02-DC1F-0207-115D667D2DF5}"/>
              </a:ext>
            </a:extLst>
          </p:cNvPr>
          <p:cNvSpPr txBox="1"/>
          <p:nvPr/>
        </p:nvSpPr>
        <p:spPr>
          <a:xfrm>
            <a:off x="3214687" y="1614488"/>
            <a:ext cx="4829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TUTTE LE CLASSI DELL’ISTITUTO</a:t>
            </a:r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4BA2D607-FEC2-C861-EE26-8CAAD666754F}"/>
              </a:ext>
            </a:extLst>
          </p:cNvPr>
          <p:cNvCxnSpPr>
            <a:endCxn id="2" idx="0"/>
          </p:cNvCxnSpPr>
          <p:nvPr/>
        </p:nvCxnSpPr>
        <p:spPr>
          <a:xfrm>
            <a:off x="5375719" y="2076153"/>
            <a:ext cx="0" cy="12052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347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FA19378-25A8-3211-76F6-8A8F1CC01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147" y="2094707"/>
            <a:ext cx="8596668" cy="266858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sz="3600" dirty="0"/>
              <a:t>Si chiede la registrazione degli insegnanti entro e non oltre </a:t>
            </a:r>
          </a:p>
          <a:p>
            <a:pPr marL="0" indent="0" algn="ctr">
              <a:buNone/>
            </a:pPr>
            <a:r>
              <a:rPr lang="it-IT" sz="3600" b="1" u="sng" dirty="0"/>
              <a:t>VENERDI’ 2 OTTOBRE 2026 </a:t>
            </a:r>
          </a:p>
          <a:p>
            <a:pPr algn="ctr"/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3057166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>
            <a:extLst>
              <a:ext uri="{FF2B5EF4-FFF2-40B4-BE49-F238E27FC236}">
                <a16:creationId xmlns:a16="http://schemas.microsoft.com/office/drawing/2014/main" id="{566FBC26-3AB8-7F2B-B950-84F0D2AD1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97" y="681038"/>
            <a:ext cx="8596668" cy="633413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Sezione INTEGRAZIONI</a:t>
            </a:r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ADA88CE6-C92E-953D-0F4F-F29B38EAA820}"/>
              </a:ext>
            </a:extLst>
          </p:cNvPr>
          <p:cNvCxnSpPr>
            <a:cxnSpLocks/>
          </p:cNvCxnSpPr>
          <p:nvPr/>
        </p:nvCxnSpPr>
        <p:spPr>
          <a:xfrm flipH="1">
            <a:off x="2614613" y="3622829"/>
            <a:ext cx="11287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40CDD10-8DE8-B6FB-C0C9-535FDC2401CE}"/>
              </a:ext>
            </a:extLst>
          </p:cNvPr>
          <p:cNvSpPr txBox="1"/>
          <p:nvPr/>
        </p:nvSpPr>
        <p:spPr>
          <a:xfrm>
            <a:off x="6527808" y="2611484"/>
            <a:ext cx="344328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/>
              <a:t>2. Adeguamenti e Valutazioni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02AADE14-FF61-904C-A55E-70C11E04D806}"/>
              </a:ext>
            </a:extLst>
          </p:cNvPr>
          <p:cNvSpPr txBox="1"/>
          <p:nvPr/>
        </p:nvSpPr>
        <p:spPr>
          <a:xfrm>
            <a:off x="6527809" y="3852682"/>
            <a:ext cx="4761169" cy="9233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dirty="0"/>
              <a:t>4. Interventi necessari per garantire il diritto allo studio e la frequenza.</a:t>
            </a:r>
          </a:p>
          <a:p>
            <a:pPr algn="ctr"/>
            <a:r>
              <a:rPr lang="it-IT" dirty="0"/>
              <a:t>GLO FINALE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65943AC-463B-6504-13FE-376E10DD77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8" y="1743075"/>
            <a:ext cx="4438649" cy="4615311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980BEED-1FEC-FB46-FF16-CDC129BC8501}"/>
              </a:ext>
            </a:extLst>
          </p:cNvPr>
          <p:cNvSpPr txBox="1"/>
          <p:nvPr/>
        </p:nvSpPr>
        <p:spPr>
          <a:xfrm>
            <a:off x="1296590" y="2014538"/>
            <a:ext cx="375048" cy="374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1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1C23A64-73CC-7661-6FA1-8BA3E0A8E12F}"/>
              </a:ext>
            </a:extLst>
          </p:cNvPr>
          <p:cNvSpPr txBox="1"/>
          <p:nvPr/>
        </p:nvSpPr>
        <p:spPr>
          <a:xfrm>
            <a:off x="2726898" y="2066240"/>
            <a:ext cx="375048" cy="374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2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D125717-A185-C098-6F18-499BE5F6CC96}"/>
              </a:ext>
            </a:extLst>
          </p:cNvPr>
          <p:cNvSpPr txBox="1"/>
          <p:nvPr/>
        </p:nvSpPr>
        <p:spPr>
          <a:xfrm>
            <a:off x="885229" y="3509754"/>
            <a:ext cx="375048" cy="374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3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86627F0-7D9E-1C88-B6FD-73D5FEB6A7AD}"/>
              </a:ext>
            </a:extLst>
          </p:cNvPr>
          <p:cNvSpPr txBox="1"/>
          <p:nvPr/>
        </p:nvSpPr>
        <p:spPr>
          <a:xfrm>
            <a:off x="2503061" y="3520290"/>
            <a:ext cx="375048" cy="374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4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090F1EC-54C8-5DD9-8235-E3D5B06590F7}"/>
              </a:ext>
            </a:extLst>
          </p:cNvPr>
          <p:cNvSpPr txBox="1"/>
          <p:nvPr/>
        </p:nvSpPr>
        <p:spPr>
          <a:xfrm>
            <a:off x="1109066" y="5067300"/>
            <a:ext cx="375048" cy="374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5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40EBCEA-1AC9-CFD9-1DB4-7560D737EDF5}"/>
              </a:ext>
            </a:extLst>
          </p:cNvPr>
          <p:cNvSpPr txBox="1"/>
          <p:nvPr/>
        </p:nvSpPr>
        <p:spPr>
          <a:xfrm>
            <a:off x="2878109" y="5067300"/>
            <a:ext cx="375048" cy="374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6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4AB83C36-D5D0-9BD4-42C7-F932A217DEE4}"/>
              </a:ext>
            </a:extLst>
          </p:cNvPr>
          <p:cNvSpPr txBox="1"/>
          <p:nvPr/>
        </p:nvSpPr>
        <p:spPr>
          <a:xfrm>
            <a:off x="6527809" y="3271438"/>
            <a:ext cx="344328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/>
              <a:t>3. VERBALI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0ECCB517-9874-961C-15CF-4F46ABDBE2FF}"/>
              </a:ext>
            </a:extLst>
          </p:cNvPr>
          <p:cNvSpPr txBox="1"/>
          <p:nvPr/>
        </p:nvSpPr>
        <p:spPr>
          <a:xfrm>
            <a:off x="6545600" y="4956274"/>
            <a:ext cx="4761169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/>
              <a:t>5. Programmazione curricolare (SE DIVERSA DA QUELLA DELLA CLASSE O CON ADEGUAMENTI ANCHE PARZIALI)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331C0A16-7ED2-20C8-559F-454EA4060184}"/>
              </a:ext>
            </a:extLst>
          </p:cNvPr>
          <p:cNvSpPr txBox="1"/>
          <p:nvPr/>
        </p:nvSpPr>
        <p:spPr>
          <a:xfrm>
            <a:off x="6545600" y="6091516"/>
            <a:ext cx="476116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/>
              <a:t>6. ALLEGATI che apparirà dopo la validazione della PRESIDE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3269FECA-2FC7-F9E1-A6C5-496C64DF8540}"/>
              </a:ext>
            </a:extLst>
          </p:cNvPr>
          <p:cNvSpPr txBox="1"/>
          <p:nvPr/>
        </p:nvSpPr>
        <p:spPr>
          <a:xfrm>
            <a:off x="6527807" y="1488744"/>
            <a:ext cx="3443287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/>
              <a:t>1. NON INTERESSA LE NOSTRE SCUOLE (ex PCTO-alternanza scuola lavoro)</a:t>
            </a:r>
          </a:p>
        </p:txBody>
      </p:sp>
    </p:spTree>
    <p:extLst>
      <p:ext uri="{BB962C8B-B14F-4D97-AF65-F5344CB8AC3E}">
        <p14:creationId xmlns:p14="http://schemas.microsoft.com/office/powerpoint/2010/main" val="2365931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E1215B-982B-C4BF-C814-F949E739F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484" y="1152525"/>
            <a:ext cx="8596668" cy="819150"/>
          </a:xfrm>
        </p:spPr>
        <p:txBody>
          <a:bodyPr/>
          <a:lstStyle/>
          <a:p>
            <a:pPr algn="ctr"/>
            <a:r>
              <a:rPr lang="it-IT" dirty="0"/>
              <a:t>VERBALI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0B726C9-58C2-B781-6D0E-5A08F4269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9071" y="2276475"/>
            <a:ext cx="4280429" cy="2305049"/>
          </a:xfrm>
        </p:spPr>
        <p:txBody>
          <a:bodyPr>
            <a:noAutofit/>
          </a:bodyPr>
          <a:lstStyle/>
          <a:p>
            <a:r>
              <a:rPr lang="it-IT" sz="2800" dirty="0"/>
              <a:t>Verbale iniziale</a:t>
            </a:r>
          </a:p>
          <a:p>
            <a:r>
              <a:rPr lang="it-IT" sz="2800" dirty="0"/>
              <a:t>Verbale intermedio</a:t>
            </a:r>
          </a:p>
          <a:p>
            <a:r>
              <a:rPr lang="it-IT" sz="2800" dirty="0"/>
              <a:t>Verbale finale</a:t>
            </a:r>
          </a:p>
          <a:p>
            <a:r>
              <a:rPr lang="it-IT" sz="2800" dirty="0"/>
              <a:t>GLO straordinario</a:t>
            </a:r>
          </a:p>
        </p:txBody>
      </p:sp>
    </p:spTree>
    <p:extLst>
      <p:ext uri="{BB962C8B-B14F-4D97-AF65-F5344CB8AC3E}">
        <p14:creationId xmlns:p14="http://schemas.microsoft.com/office/powerpoint/2010/main" val="3181400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BD3BC-96ED-AD41-DF95-21F01A61A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6F60AB-5E7C-B57E-4205-F6961BBFC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760" y="395287"/>
            <a:ext cx="8596668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CONSEGNA PEI:</a:t>
            </a:r>
            <a:br>
              <a:rPr lang="it-IT" dirty="0"/>
            </a:br>
            <a:r>
              <a:rPr lang="it-IT" dirty="0"/>
              <a:t>30 ottobre 2026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5887B7C-BE6A-D81D-0D12-A93D92579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760" y="1839912"/>
            <a:ext cx="9466791" cy="1898652"/>
          </a:xfrm>
          <a:ln w="38100">
            <a:solidFill>
              <a:srgbClr val="00B050"/>
            </a:solidFill>
          </a:ln>
        </p:spPr>
        <p:txBody>
          <a:bodyPr>
            <a:noAutofit/>
          </a:bodyPr>
          <a:lstStyle/>
          <a:p>
            <a:pPr lvl="0" algn="just"/>
            <a:r>
              <a:rPr lang="it-IT" b="1" dirty="0"/>
              <a:t>In segreteria: </a:t>
            </a:r>
          </a:p>
          <a:p>
            <a:pPr lvl="1" algn="just"/>
            <a:r>
              <a:rPr lang="it-IT" b="1" dirty="0"/>
              <a:t>foglio firma</a:t>
            </a:r>
          </a:p>
          <a:p>
            <a:pPr lvl="1" algn="just"/>
            <a:r>
              <a:rPr lang="it-IT" b="1" dirty="0"/>
              <a:t>moduli privacy (scaricabili area riservata Istituto)</a:t>
            </a:r>
          </a:p>
          <a:p>
            <a:pPr lvl="1" algn="just"/>
            <a:r>
              <a:rPr lang="it-IT" b="1" dirty="0"/>
              <a:t>dichiarazione impegno e riservatezza educatori (scaricabile dal sito COSMI- sezione documenti)</a:t>
            </a:r>
            <a:endParaRPr lang="it-IT" dirty="0"/>
          </a:p>
          <a:p>
            <a:pPr lvl="0" algn="just"/>
            <a:endParaRPr lang="it-IT" dirty="0"/>
          </a:p>
          <a:p>
            <a:pPr marL="0" lvl="0" indent="0" algn="just">
              <a:buNone/>
            </a:pPr>
            <a:endParaRPr lang="it-IT" dirty="0"/>
          </a:p>
          <a:p>
            <a:pPr lvl="0" algn="just"/>
            <a:endParaRPr lang="it-IT" dirty="0"/>
          </a:p>
          <a:p>
            <a:pPr marL="0" lvl="0" indent="0" algn="just">
              <a:buNone/>
            </a:pPr>
            <a:endParaRPr lang="it-IT" dirty="0"/>
          </a:p>
          <a:p>
            <a:pPr marL="0" indent="0" algn="just">
              <a:buNone/>
            </a:pPr>
            <a:endParaRPr lang="it-IT" dirty="0"/>
          </a:p>
        </p:txBody>
      </p: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C5468CDF-CEAC-EF41-BEFB-83972A8FD8FA}"/>
              </a:ext>
            </a:extLst>
          </p:cNvPr>
          <p:cNvCxnSpPr/>
          <p:nvPr/>
        </p:nvCxnSpPr>
        <p:spPr>
          <a:xfrm>
            <a:off x="5100638" y="3843338"/>
            <a:ext cx="0" cy="7572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A1EEAF5B-0065-CA64-81EC-257E7600C81E}"/>
              </a:ext>
            </a:extLst>
          </p:cNvPr>
          <p:cNvSpPr txBox="1">
            <a:spLocks/>
          </p:cNvSpPr>
          <p:nvPr/>
        </p:nvSpPr>
        <p:spPr>
          <a:xfrm>
            <a:off x="2667530" y="4705348"/>
            <a:ext cx="4866215" cy="757237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b="1" dirty="0"/>
              <a:t>DA CONSEGNARE DOPO AVERLI INSERITI NELLA SEZIONE ALLEGATI </a:t>
            </a:r>
            <a:endParaRPr lang="it-IT" dirty="0"/>
          </a:p>
          <a:p>
            <a:pPr algn="ctr"/>
            <a:endParaRPr lang="it-IT" dirty="0"/>
          </a:p>
          <a:p>
            <a:pPr marL="0" indent="0" algn="ctr">
              <a:buFont typeface="Wingdings 3" charset="2"/>
              <a:buNone/>
            </a:pPr>
            <a:endParaRPr lang="it-IT" dirty="0"/>
          </a:p>
          <a:p>
            <a:pPr algn="ctr"/>
            <a:endParaRPr lang="it-IT" dirty="0"/>
          </a:p>
          <a:p>
            <a:pPr marL="0" indent="0" algn="ctr">
              <a:buFont typeface="Wingdings 3" charset="2"/>
              <a:buNone/>
            </a:pPr>
            <a:endParaRPr lang="it-IT" dirty="0"/>
          </a:p>
          <a:p>
            <a:pPr marL="0" indent="0" algn="ctr">
              <a:buFont typeface="Wingdings 3" charset="2"/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52104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9787A1-A356-43E7-AE67-C139FC1C9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8834" y="2768600"/>
            <a:ext cx="8596668" cy="1320800"/>
          </a:xfrm>
        </p:spPr>
        <p:txBody>
          <a:bodyPr/>
          <a:lstStyle/>
          <a:p>
            <a:pPr algn="ctr"/>
            <a:r>
              <a:rPr lang="it-IT" dirty="0"/>
              <a:t>CONSEGNA PDP:</a:t>
            </a:r>
            <a:br>
              <a:rPr lang="it-IT" dirty="0"/>
            </a:br>
            <a:r>
              <a:rPr lang="it-IT" dirty="0"/>
              <a:t>30 novembre 2026</a:t>
            </a:r>
          </a:p>
        </p:txBody>
      </p:sp>
    </p:spTree>
    <p:extLst>
      <p:ext uri="{BB962C8B-B14F-4D97-AF65-F5344CB8AC3E}">
        <p14:creationId xmlns:p14="http://schemas.microsoft.com/office/powerpoint/2010/main" val="3084022158"/>
      </p:ext>
    </p:extLst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TM02900688[[fn=Sfaccettatura]]</Template>
  <TotalTime>86</TotalTime>
  <Words>163</Words>
  <Application>Microsoft Office PowerPoint</Application>
  <PresentationFormat>Widescreen</PresentationFormat>
  <Paragraphs>38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Sfaccettatura</vt:lpstr>
      <vt:lpstr>GRUPPO di LAVORO PER INCLUSIONE </vt:lpstr>
      <vt:lpstr>WWW.COSMIICF.IT</vt:lpstr>
      <vt:lpstr>Presentazione standard di PowerPoint</vt:lpstr>
      <vt:lpstr>Sezione INTEGRAZIONI</vt:lpstr>
      <vt:lpstr>VERBALI</vt:lpstr>
      <vt:lpstr>CONSEGNA PEI: 30 ottobre 2026 </vt:lpstr>
      <vt:lpstr>CONSEGNA PDP: 30 novembre 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Fiorella Orsino</dc:creator>
  <cp:lastModifiedBy>Fiorella Orsino</cp:lastModifiedBy>
  <cp:revision>3</cp:revision>
  <dcterms:created xsi:type="dcterms:W3CDTF">2026-05-04T11:54:00Z</dcterms:created>
  <dcterms:modified xsi:type="dcterms:W3CDTF">2026-09-27T10:23:32Z</dcterms:modified>
</cp:coreProperties>
</file>